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1430000" cy="6438900"/>
  <p:notesSz cx="6858000" cy="9144000"/>
  <p:embeddedFontLst>
    <p:embeddedFont>
      <p:font typeface="League Spartan" panose="020B0604020202020204" charset="-18"/>
      <p:regular r:id="rId25"/>
    </p:embeddedFont>
    <p:embeddedFont>
      <p:font typeface="Open Sans" panose="020B0606030504020204" pitchFamily="34" charset="0"/>
      <p:regular r:id="rId26"/>
    </p:embeddedFont>
    <p:embeddedFont>
      <p:font typeface="Open Sans Bold" panose="020B0806030504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18" d="100"/>
          <a:sy n="118" d="100"/>
        </p:scale>
        <p:origin x="8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12630" y="353279"/>
            <a:ext cx="2422878" cy="1321645"/>
            <a:chOff x="0" y="0"/>
            <a:chExt cx="8636000" cy="4889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635873" cy="4889500"/>
            </a:xfrm>
            <a:custGeom>
              <a:avLst/>
              <a:gdLst/>
              <a:ahLst/>
              <a:cxnLst/>
              <a:rect l="l" t="t" r="r" b="b"/>
              <a:pathLst>
                <a:path w="8635873" h="4889500">
                  <a:moveTo>
                    <a:pt x="177165" y="0"/>
                  </a:moveTo>
                  <a:cubicBezTo>
                    <a:pt x="153670" y="0"/>
                    <a:pt x="131064" y="4445"/>
                    <a:pt x="109347" y="13462"/>
                  </a:cubicBezTo>
                  <a:cubicBezTo>
                    <a:pt x="87630" y="22479"/>
                    <a:pt x="68580" y="35306"/>
                    <a:pt x="51943" y="51943"/>
                  </a:cubicBezTo>
                  <a:cubicBezTo>
                    <a:pt x="35306" y="68580"/>
                    <a:pt x="22479" y="87630"/>
                    <a:pt x="13462" y="109347"/>
                  </a:cubicBezTo>
                  <a:cubicBezTo>
                    <a:pt x="4445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4445" y="4758436"/>
                    <a:pt x="13462" y="4780153"/>
                  </a:cubicBezTo>
                  <a:cubicBezTo>
                    <a:pt x="22479" y="4801870"/>
                    <a:pt x="35306" y="4821047"/>
                    <a:pt x="51816" y="4837684"/>
                  </a:cubicBezTo>
                  <a:cubicBezTo>
                    <a:pt x="68326" y="4854321"/>
                    <a:pt x="87630" y="4867148"/>
                    <a:pt x="109347" y="4876038"/>
                  </a:cubicBezTo>
                  <a:cubicBezTo>
                    <a:pt x="130810" y="4884928"/>
                    <a:pt x="153162" y="4889373"/>
                    <a:pt x="176403" y="4889500"/>
                  </a:cubicBezTo>
                  <a:lnTo>
                    <a:pt x="8459597" y="4889500"/>
                  </a:lnTo>
                  <a:cubicBezTo>
                    <a:pt x="8482838" y="4889373"/>
                    <a:pt x="8505063" y="4884928"/>
                    <a:pt x="8526526" y="4876038"/>
                  </a:cubicBezTo>
                  <a:cubicBezTo>
                    <a:pt x="8548243" y="4867021"/>
                    <a:pt x="8567420" y="4854194"/>
                    <a:pt x="8584057" y="4837684"/>
                  </a:cubicBezTo>
                  <a:cubicBezTo>
                    <a:pt x="8600694" y="4821174"/>
                    <a:pt x="8613521" y="4801870"/>
                    <a:pt x="8622411" y="4780153"/>
                  </a:cubicBezTo>
                  <a:cubicBezTo>
                    <a:pt x="8631301" y="4758436"/>
                    <a:pt x="8635873" y="4735830"/>
                    <a:pt x="8635873" y="4712335"/>
                  </a:cubicBezTo>
                  <a:lnTo>
                    <a:pt x="8635873" y="177165"/>
                  </a:lnTo>
                  <a:cubicBezTo>
                    <a:pt x="8635873" y="153670"/>
                    <a:pt x="8631428" y="131064"/>
                    <a:pt x="8622411" y="109347"/>
                  </a:cubicBezTo>
                  <a:cubicBezTo>
                    <a:pt x="8613394" y="87630"/>
                    <a:pt x="8600567" y="68453"/>
                    <a:pt x="8584057" y="51816"/>
                  </a:cubicBezTo>
                  <a:cubicBezTo>
                    <a:pt x="8567547" y="35179"/>
                    <a:pt x="8548243" y="22352"/>
                    <a:pt x="8526526" y="13462"/>
                  </a:cubicBezTo>
                  <a:cubicBezTo>
                    <a:pt x="8504809" y="4572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2"/>
              <a:stretch>
                <a:fillRect t="-8836" b="-883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886956" y="1580237"/>
            <a:ext cx="5754879" cy="172706"/>
            <a:chOff x="0" y="0"/>
            <a:chExt cx="2269021" cy="680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69021" cy="68094"/>
            </a:xfrm>
            <a:custGeom>
              <a:avLst/>
              <a:gdLst/>
              <a:ahLst/>
              <a:cxnLst/>
              <a:rect l="l" t="t" r="r" b="b"/>
              <a:pathLst>
                <a:path w="2269021" h="68094">
                  <a:moveTo>
                    <a:pt x="16816" y="0"/>
                  </a:moveTo>
                  <a:lnTo>
                    <a:pt x="2252205" y="0"/>
                  </a:lnTo>
                  <a:cubicBezTo>
                    <a:pt x="2261492" y="0"/>
                    <a:pt x="2269021" y="7529"/>
                    <a:pt x="2269021" y="16816"/>
                  </a:cubicBezTo>
                  <a:lnTo>
                    <a:pt x="2269021" y="51278"/>
                  </a:lnTo>
                  <a:cubicBezTo>
                    <a:pt x="2269021" y="60565"/>
                    <a:pt x="2261492" y="68094"/>
                    <a:pt x="2252205" y="68094"/>
                  </a:cubicBezTo>
                  <a:lnTo>
                    <a:pt x="16816" y="68094"/>
                  </a:lnTo>
                  <a:cubicBezTo>
                    <a:pt x="7529" y="68094"/>
                    <a:pt x="0" y="60565"/>
                    <a:pt x="0" y="51278"/>
                  </a:cubicBezTo>
                  <a:lnTo>
                    <a:pt x="0" y="16816"/>
                  </a:lnTo>
                  <a:cubicBezTo>
                    <a:pt x="0" y="7529"/>
                    <a:pt x="7529" y="0"/>
                    <a:pt x="16816" y="0"/>
                  </a:cubicBezTo>
                  <a:close/>
                </a:path>
              </a:pathLst>
            </a:custGeom>
            <a:solidFill>
              <a:srgbClr val="DFF0FA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269021" cy="125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038594" y="1803640"/>
            <a:ext cx="6120868" cy="4480574"/>
            <a:chOff x="0" y="0"/>
            <a:chExt cx="964184" cy="7057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64184" cy="705798"/>
            </a:xfrm>
            <a:custGeom>
              <a:avLst/>
              <a:gdLst/>
              <a:ahLst/>
              <a:cxnLst/>
              <a:rect l="l" t="t" r="r" b="b"/>
              <a:pathLst>
                <a:path w="964184" h="705798">
                  <a:moveTo>
                    <a:pt x="15811" y="0"/>
                  </a:moveTo>
                  <a:lnTo>
                    <a:pt x="948374" y="0"/>
                  </a:lnTo>
                  <a:cubicBezTo>
                    <a:pt x="952567" y="0"/>
                    <a:pt x="956589" y="1666"/>
                    <a:pt x="959554" y="4631"/>
                  </a:cubicBezTo>
                  <a:cubicBezTo>
                    <a:pt x="962519" y="7596"/>
                    <a:pt x="964184" y="11617"/>
                    <a:pt x="964184" y="15811"/>
                  </a:cubicBezTo>
                  <a:lnTo>
                    <a:pt x="964184" y="689988"/>
                  </a:lnTo>
                  <a:cubicBezTo>
                    <a:pt x="964184" y="698720"/>
                    <a:pt x="957106" y="705798"/>
                    <a:pt x="948374" y="705798"/>
                  </a:cubicBezTo>
                  <a:lnTo>
                    <a:pt x="15811" y="705798"/>
                  </a:lnTo>
                  <a:cubicBezTo>
                    <a:pt x="11617" y="705798"/>
                    <a:pt x="7596" y="704133"/>
                    <a:pt x="4631" y="701168"/>
                  </a:cubicBezTo>
                  <a:cubicBezTo>
                    <a:pt x="1666" y="698203"/>
                    <a:pt x="0" y="694181"/>
                    <a:pt x="0" y="689988"/>
                  </a:cubicBezTo>
                  <a:lnTo>
                    <a:pt x="0" y="15811"/>
                  </a:lnTo>
                  <a:cubicBezTo>
                    <a:pt x="0" y="11617"/>
                    <a:pt x="1666" y="7596"/>
                    <a:pt x="4631" y="4631"/>
                  </a:cubicBezTo>
                  <a:cubicBezTo>
                    <a:pt x="7596" y="1666"/>
                    <a:pt x="11617" y="0"/>
                    <a:pt x="15811" y="0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964184" cy="7629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226981" y="1965565"/>
            <a:ext cx="5730298" cy="4129027"/>
          </a:xfrm>
          <a:custGeom>
            <a:avLst/>
            <a:gdLst/>
            <a:ahLst/>
            <a:cxnLst/>
            <a:rect l="l" t="t" r="r" b="b"/>
            <a:pathLst>
              <a:path w="5730298" h="4129027">
                <a:moveTo>
                  <a:pt x="0" y="0"/>
                </a:moveTo>
                <a:lnTo>
                  <a:pt x="5730297" y="0"/>
                </a:lnTo>
                <a:lnTo>
                  <a:pt x="5730297" y="4129027"/>
                </a:lnTo>
                <a:lnTo>
                  <a:pt x="0" y="41290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716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457466" y="770757"/>
            <a:ext cx="4348465" cy="1073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7"/>
              </a:lnSpc>
            </a:pPr>
            <a:r>
              <a:rPr lang="en-US" sz="2115" dirty="0" err="1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Rozbudowa</a:t>
            </a:r>
            <a:r>
              <a:rPr lang="en-US" sz="2115" dirty="0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15" dirty="0" err="1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drogi</a:t>
            </a:r>
            <a:r>
              <a:rPr lang="en-US" sz="2115" dirty="0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15" dirty="0" err="1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dla</a:t>
            </a:r>
            <a:r>
              <a:rPr lang="en-US" sz="2115" dirty="0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15" dirty="0" err="1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pieszych</a:t>
            </a:r>
            <a:r>
              <a:rPr lang="en-US" sz="2115" dirty="0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                        </a:t>
            </a:r>
          </a:p>
          <a:p>
            <a:pPr algn="just">
              <a:lnSpc>
                <a:spcPts val="1863"/>
              </a:lnSpc>
            </a:pPr>
            <a:r>
              <a:rPr lang="en-US" sz="2115" dirty="0" err="1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</a:t>
            </a:r>
            <a:r>
              <a:rPr lang="en-US" sz="2115" dirty="0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15" dirty="0" err="1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rowerów</a:t>
            </a:r>
            <a:r>
              <a:rPr lang="en-US" sz="2115" dirty="0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 </a:t>
            </a:r>
            <a:r>
              <a:rPr lang="en-US" sz="2115" dirty="0" err="1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</a:t>
            </a:r>
            <a:r>
              <a:rPr lang="en-US" sz="2115" dirty="0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115" dirty="0" err="1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odcinku</a:t>
            </a:r>
            <a:endParaRPr lang="en-US" sz="2115" dirty="0">
              <a:solidFill>
                <a:srgbClr val="323C68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just">
              <a:lnSpc>
                <a:spcPts val="3411"/>
              </a:lnSpc>
            </a:pPr>
            <a:r>
              <a:rPr lang="en-US" sz="2115" dirty="0" err="1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Bielsk</a:t>
            </a:r>
            <a:r>
              <a:rPr lang="en-US" sz="2115" dirty="0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Podlaski - </a:t>
            </a:r>
            <a:r>
              <a:rPr lang="en-US" sz="2115" dirty="0" err="1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Hajnówka</a:t>
            </a:r>
            <a:r>
              <a:rPr lang="en-US" sz="2115" dirty="0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64525" y="3020587"/>
            <a:ext cx="45177" cy="380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87"/>
              </a:lnSpc>
            </a:pPr>
            <a:r>
              <a:rPr lang="en-US" sz="1394" spc="26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57466" y="1999116"/>
            <a:ext cx="4348465" cy="1097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Przedmiotem </a:t>
            </a:r>
            <a:r>
              <a:rPr lang="pl-PL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konsultacji 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jest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przedstawienie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przebiegów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drogi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pieszych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rowerów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odcinku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Bielsk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Podlaski –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Hajnówka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’’.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7466" y="4317004"/>
            <a:ext cx="4348465" cy="1478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Celem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jest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zaprezentowanie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przyjętych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rozwiązań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koncepcyjnych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oraz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umożliwienie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zainteresowanym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stronom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zapoznania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proponowanymi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wariantami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przebiegu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6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trasy</a:t>
            </a:r>
            <a:r>
              <a:rPr lang="en-US" sz="1200" spc="26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7466" y="432572"/>
            <a:ext cx="2047875" cy="211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50"/>
              </a:lnSpc>
            </a:pPr>
            <a:r>
              <a:rPr lang="en-US" sz="1115" b="1" spc="21">
                <a:solidFill>
                  <a:srgbClr val="323C6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KONSULTACJE SPOŁECZNE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22202" y="388533"/>
            <a:ext cx="1692558" cy="92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9"/>
              </a:lnSpc>
            </a:pPr>
            <a:r>
              <a:rPr lang="en-US" sz="922" b="1" spc="17" dirty="0" err="1">
                <a:solidFill>
                  <a:srgbClr val="323C6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Reprezentowane</a:t>
            </a:r>
            <a:r>
              <a:rPr lang="en-US" sz="922" b="1" spc="17" dirty="0">
                <a:solidFill>
                  <a:srgbClr val="323C6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922" b="1" spc="17" dirty="0" err="1">
                <a:solidFill>
                  <a:srgbClr val="323C6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przez</a:t>
            </a:r>
            <a:r>
              <a:rPr lang="en-US" sz="922" b="1" spc="17" dirty="0">
                <a:solidFill>
                  <a:srgbClr val="323C6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  <a:endParaRPr lang="pl-PL" sz="922" b="1" spc="17" dirty="0">
              <a:solidFill>
                <a:srgbClr val="323C68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r>
              <a:rPr lang="pl-PL" sz="900" b="1" dirty="0"/>
              <a:t>Podlaski Zarząd Dróg Wojewódzkich w Białymstoku</a:t>
            </a:r>
            <a:endParaRPr lang="pl-PL" sz="900" dirty="0"/>
          </a:p>
          <a:p>
            <a:r>
              <a:rPr lang="pl-PL" sz="900" dirty="0"/>
              <a:t>ul. </a:t>
            </a:r>
            <a:r>
              <a:rPr lang="pl-PL" sz="900" dirty="0" err="1"/>
              <a:t>Elewatorska</a:t>
            </a:r>
            <a:r>
              <a:rPr lang="pl-PL" sz="900" dirty="0"/>
              <a:t> 6</a:t>
            </a:r>
          </a:p>
          <a:p>
            <a:r>
              <a:rPr lang="pl-PL" sz="900" dirty="0"/>
              <a:t>15-620 Białystok</a:t>
            </a:r>
          </a:p>
          <a:p>
            <a:pPr algn="l">
              <a:lnSpc>
                <a:spcPts val="1529"/>
              </a:lnSpc>
            </a:pPr>
            <a:endParaRPr lang="en-US" sz="922" b="1" spc="17" dirty="0">
              <a:solidFill>
                <a:srgbClr val="323C68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783168" y="355335"/>
            <a:ext cx="1692558" cy="182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29"/>
              </a:lnSpc>
            </a:pPr>
            <a:r>
              <a:rPr lang="en-US" sz="922" b="1" spc="17" dirty="0" err="1">
                <a:solidFill>
                  <a:srgbClr val="323C6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Wykonawca</a:t>
            </a:r>
            <a:r>
              <a:rPr lang="en-US" sz="922" b="1" spc="17" dirty="0">
                <a:solidFill>
                  <a:srgbClr val="323C6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02173" y="396319"/>
            <a:ext cx="1451621" cy="974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518"/>
              </a:lnSpc>
            </a:pPr>
            <a:r>
              <a:rPr lang="en-US" sz="916" b="1" spc="17" dirty="0" err="1">
                <a:solidFill>
                  <a:srgbClr val="323C6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Inwestor</a:t>
            </a:r>
            <a:r>
              <a:rPr lang="en-US" sz="916" b="1" spc="17" dirty="0">
                <a:solidFill>
                  <a:srgbClr val="323C6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  <a:endParaRPr lang="pl-PL" sz="916" b="1" spc="17" dirty="0">
              <a:solidFill>
                <a:srgbClr val="323C68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r>
              <a:rPr lang="pl-PL" sz="900" b="1" dirty="0"/>
              <a:t>Województwo Podlaskie</a:t>
            </a:r>
          </a:p>
          <a:p>
            <a:r>
              <a:rPr lang="pl-PL" sz="900" dirty="0"/>
              <a:t>Ul. M. Curie-Skłodowskiej 14,</a:t>
            </a:r>
            <a:br>
              <a:rPr lang="pl-PL" sz="900" dirty="0"/>
            </a:br>
            <a:r>
              <a:rPr lang="pl-PL" sz="900" dirty="0"/>
              <a:t>15-097 Białystok</a:t>
            </a:r>
          </a:p>
          <a:p>
            <a:pPr algn="l">
              <a:lnSpc>
                <a:spcPts val="1518"/>
              </a:lnSpc>
            </a:pPr>
            <a:endParaRPr lang="pl-PL" sz="900" b="1" spc="17" dirty="0">
              <a:solidFill>
                <a:srgbClr val="323C68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1518"/>
              </a:lnSpc>
            </a:pPr>
            <a:endParaRPr lang="en-US" sz="916" b="1" spc="17" dirty="0">
              <a:solidFill>
                <a:srgbClr val="323C68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80AA1AA3-5F96-153C-B797-6367A1EAD1B0}"/>
              </a:ext>
            </a:extLst>
          </p:cNvPr>
          <p:cNvGrpSpPr/>
          <p:nvPr/>
        </p:nvGrpSpPr>
        <p:grpSpPr>
          <a:xfrm>
            <a:off x="6904415" y="1262598"/>
            <a:ext cx="974310" cy="366838"/>
            <a:chOff x="0" y="0"/>
            <a:chExt cx="12986350" cy="4889500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FDB20B7-2446-A7DE-0548-4A421E5C5537}"/>
                </a:ext>
              </a:extLst>
            </p:cNvPr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4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35822"/>
            <a:ext cx="11430000" cy="5503383"/>
          </a:xfrm>
          <a:custGeom>
            <a:avLst/>
            <a:gdLst/>
            <a:ahLst/>
            <a:cxnLst/>
            <a:rect l="l" t="t" r="r" b="b"/>
            <a:pathLst>
              <a:path w="11430000" h="5503383">
                <a:moveTo>
                  <a:pt x="0" y="0"/>
                </a:moveTo>
                <a:lnTo>
                  <a:pt x="11430000" y="0"/>
                </a:lnTo>
                <a:lnTo>
                  <a:pt x="11430000" y="5503383"/>
                </a:lnTo>
                <a:lnTo>
                  <a:pt x="0" y="55033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009" r="-8146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2651289" y="-2541770"/>
            <a:ext cx="715235" cy="6017813"/>
            <a:chOff x="0" y="0"/>
            <a:chExt cx="300939" cy="25320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939" cy="2532030"/>
            </a:xfrm>
            <a:custGeom>
              <a:avLst/>
              <a:gdLst/>
              <a:ahLst/>
              <a:cxnLst/>
              <a:rect l="l" t="t" r="r" b="b"/>
              <a:pathLst>
                <a:path w="300939" h="2532030">
                  <a:moveTo>
                    <a:pt x="100367" y="2512961"/>
                  </a:moveTo>
                  <a:cubicBezTo>
                    <a:pt x="115796" y="2524475"/>
                    <a:pt x="133336" y="2532030"/>
                    <a:pt x="150551" y="2532030"/>
                  </a:cubicBezTo>
                  <a:cubicBezTo>
                    <a:pt x="167766" y="2532030"/>
                    <a:pt x="184332" y="2525553"/>
                    <a:pt x="199597" y="2514039"/>
                  </a:cubicBezTo>
                  <a:cubicBezTo>
                    <a:pt x="199923" y="2513680"/>
                    <a:pt x="200247" y="2513680"/>
                    <a:pt x="200572" y="2513320"/>
                  </a:cubicBezTo>
                  <a:cubicBezTo>
                    <a:pt x="257901" y="2467265"/>
                    <a:pt x="300127" y="2345651"/>
                    <a:pt x="300939" y="2165339"/>
                  </a:cubicBezTo>
                  <a:lnTo>
                    <a:pt x="300939" y="0"/>
                  </a:lnTo>
                  <a:lnTo>
                    <a:pt x="0" y="0"/>
                  </a:lnTo>
                  <a:lnTo>
                    <a:pt x="0" y="2163732"/>
                  </a:lnTo>
                  <a:cubicBezTo>
                    <a:pt x="812" y="2346370"/>
                    <a:pt x="42388" y="2467985"/>
                    <a:pt x="100367" y="2512961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0939" cy="24526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16298" y="372814"/>
            <a:ext cx="5396680" cy="22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en-US" sz="1200" spc="22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Podłączenie drogi dla pieszych i rowerów do miejscowości Hołody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261651" y="373097"/>
            <a:ext cx="2168349" cy="366314"/>
            <a:chOff x="0" y="0"/>
            <a:chExt cx="8636000" cy="14589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3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01678" y="373097"/>
            <a:ext cx="846250" cy="318622"/>
            <a:chOff x="0" y="0"/>
            <a:chExt cx="12986350" cy="4889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4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35822"/>
            <a:ext cx="11419279" cy="5503383"/>
          </a:xfrm>
          <a:custGeom>
            <a:avLst/>
            <a:gdLst/>
            <a:ahLst/>
            <a:cxnLst/>
            <a:rect l="l" t="t" r="r" b="b"/>
            <a:pathLst>
              <a:path w="11419279" h="5503383">
                <a:moveTo>
                  <a:pt x="0" y="0"/>
                </a:moveTo>
                <a:lnTo>
                  <a:pt x="11419279" y="0"/>
                </a:lnTo>
                <a:lnTo>
                  <a:pt x="11419279" y="5503383"/>
                </a:lnTo>
                <a:lnTo>
                  <a:pt x="0" y="55033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" b="-5137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2335545" y="-2226026"/>
            <a:ext cx="715235" cy="5386325"/>
            <a:chOff x="0" y="0"/>
            <a:chExt cx="300939" cy="22663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939" cy="2266328"/>
            </a:xfrm>
            <a:custGeom>
              <a:avLst/>
              <a:gdLst/>
              <a:ahLst/>
              <a:cxnLst/>
              <a:rect l="l" t="t" r="r" b="b"/>
              <a:pathLst>
                <a:path w="300939" h="2266328">
                  <a:moveTo>
                    <a:pt x="100367" y="2247259"/>
                  </a:moveTo>
                  <a:cubicBezTo>
                    <a:pt x="115796" y="2258773"/>
                    <a:pt x="133336" y="2266328"/>
                    <a:pt x="150551" y="2266328"/>
                  </a:cubicBezTo>
                  <a:cubicBezTo>
                    <a:pt x="167766" y="2266328"/>
                    <a:pt x="184332" y="2259851"/>
                    <a:pt x="199597" y="2248337"/>
                  </a:cubicBezTo>
                  <a:cubicBezTo>
                    <a:pt x="199923" y="2247978"/>
                    <a:pt x="200247" y="2247978"/>
                    <a:pt x="200572" y="2247618"/>
                  </a:cubicBezTo>
                  <a:cubicBezTo>
                    <a:pt x="257901" y="2201563"/>
                    <a:pt x="300127" y="2079949"/>
                    <a:pt x="300939" y="1905539"/>
                  </a:cubicBezTo>
                  <a:lnTo>
                    <a:pt x="300939" y="0"/>
                  </a:lnTo>
                  <a:lnTo>
                    <a:pt x="0" y="0"/>
                  </a:lnTo>
                  <a:lnTo>
                    <a:pt x="0" y="1904125"/>
                  </a:lnTo>
                  <a:cubicBezTo>
                    <a:pt x="812" y="2080668"/>
                    <a:pt x="42388" y="2202283"/>
                    <a:pt x="100367" y="2247259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0939" cy="21869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29212" y="332694"/>
            <a:ext cx="5065719" cy="22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en-US" sz="1200" spc="22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Przejście drogi dla pieszych i rowerów nad rzeką Orlanką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261651" y="373097"/>
            <a:ext cx="2168349" cy="366314"/>
            <a:chOff x="0" y="0"/>
            <a:chExt cx="8636000" cy="14589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3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01678" y="373097"/>
            <a:ext cx="846250" cy="318622"/>
            <a:chOff x="0" y="0"/>
            <a:chExt cx="12986350" cy="4889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4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35822"/>
            <a:ext cx="11430000" cy="5503383"/>
          </a:xfrm>
          <a:custGeom>
            <a:avLst/>
            <a:gdLst/>
            <a:ahLst/>
            <a:cxnLst/>
            <a:rect l="l" t="t" r="r" b="b"/>
            <a:pathLst>
              <a:path w="11430000" h="5503383">
                <a:moveTo>
                  <a:pt x="0" y="0"/>
                </a:moveTo>
                <a:lnTo>
                  <a:pt x="11430000" y="0"/>
                </a:lnTo>
                <a:lnTo>
                  <a:pt x="11430000" y="5503383"/>
                </a:lnTo>
                <a:lnTo>
                  <a:pt x="0" y="55033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0" r="-546" b="-17981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3617370" y="-3507851"/>
            <a:ext cx="715235" cy="7949976"/>
            <a:chOff x="0" y="0"/>
            <a:chExt cx="300939" cy="3344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939" cy="3344999"/>
            </a:xfrm>
            <a:custGeom>
              <a:avLst/>
              <a:gdLst/>
              <a:ahLst/>
              <a:cxnLst/>
              <a:rect l="l" t="t" r="r" b="b"/>
              <a:pathLst>
                <a:path w="300939" h="3344999">
                  <a:moveTo>
                    <a:pt x="100367" y="3325930"/>
                  </a:moveTo>
                  <a:cubicBezTo>
                    <a:pt x="115796" y="3337444"/>
                    <a:pt x="133336" y="3344999"/>
                    <a:pt x="150551" y="3344999"/>
                  </a:cubicBezTo>
                  <a:cubicBezTo>
                    <a:pt x="167766" y="3344999"/>
                    <a:pt x="184332" y="3338522"/>
                    <a:pt x="199597" y="3327008"/>
                  </a:cubicBezTo>
                  <a:cubicBezTo>
                    <a:pt x="199923" y="3326649"/>
                    <a:pt x="200247" y="3326649"/>
                    <a:pt x="200572" y="3326289"/>
                  </a:cubicBezTo>
                  <a:cubicBezTo>
                    <a:pt x="257901" y="3280234"/>
                    <a:pt x="300127" y="3158620"/>
                    <a:pt x="300939" y="2960250"/>
                  </a:cubicBezTo>
                  <a:lnTo>
                    <a:pt x="300939" y="0"/>
                  </a:lnTo>
                  <a:lnTo>
                    <a:pt x="0" y="0"/>
                  </a:lnTo>
                  <a:lnTo>
                    <a:pt x="0" y="2958053"/>
                  </a:lnTo>
                  <a:cubicBezTo>
                    <a:pt x="812" y="3159339"/>
                    <a:pt x="42388" y="3280954"/>
                    <a:pt x="100367" y="3325930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0939" cy="32656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86114" y="331920"/>
            <a:ext cx="7026945" cy="22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en-US" sz="1200" spc="22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Sposób zaprojekotwania drogi dla pieszych i rowerów na skrzyżowaniu DW689 z DP1603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261651" y="373097"/>
            <a:ext cx="2168349" cy="366314"/>
            <a:chOff x="0" y="0"/>
            <a:chExt cx="8636000" cy="14589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3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01678" y="373097"/>
            <a:ext cx="846250" cy="318622"/>
            <a:chOff x="0" y="0"/>
            <a:chExt cx="12986350" cy="4889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4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35822"/>
            <a:ext cx="11430000" cy="5503383"/>
          </a:xfrm>
          <a:custGeom>
            <a:avLst/>
            <a:gdLst/>
            <a:ahLst/>
            <a:cxnLst/>
            <a:rect l="l" t="t" r="r" b="b"/>
            <a:pathLst>
              <a:path w="11430000" h="5503383">
                <a:moveTo>
                  <a:pt x="0" y="0"/>
                </a:moveTo>
                <a:lnTo>
                  <a:pt x="11430000" y="0"/>
                </a:lnTo>
                <a:lnTo>
                  <a:pt x="11430000" y="5503383"/>
                </a:lnTo>
                <a:lnTo>
                  <a:pt x="0" y="55033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90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3617370" y="-3507851"/>
            <a:ext cx="715235" cy="7949976"/>
            <a:chOff x="0" y="0"/>
            <a:chExt cx="300939" cy="3344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939" cy="3344999"/>
            </a:xfrm>
            <a:custGeom>
              <a:avLst/>
              <a:gdLst/>
              <a:ahLst/>
              <a:cxnLst/>
              <a:rect l="l" t="t" r="r" b="b"/>
              <a:pathLst>
                <a:path w="300939" h="3344999">
                  <a:moveTo>
                    <a:pt x="100367" y="3325930"/>
                  </a:moveTo>
                  <a:cubicBezTo>
                    <a:pt x="115796" y="3337444"/>
                    <a:pt x="133336" y="3344999"/>
                    <a:pt x="150551" y="3344999"/>
                  </a:cubicBezTo>
                  <a:cubicBezTo>
                    <a:pt x="167766" y="3344999"/>
                    <a:pt x="184332" y="3338522"/>
                    <a:pt x="199597" y="3327008"/>
                  </a:cubicBezTo>
                  <a:cubicBezTo>
                    <a:pt x="199923" y="3326649"/>
                    <a:pt x="200247" y="3326649"/>
                    <a:pt x="200572" y="3326289"/>
                  </a:cubicBezTo>
                  <a:cubicBezTo>
                    <a:pt x="257901" y="3280234"/>
                    <a:pt x="300127" y="3158620"/>
                    <a:pt x="300939" y="2960250"/>
                  </a:cubicBezTo>
                  <a:lnTo>
                    <a:pt x="300939" y="0"/>
                  </a:lnTo>
                  <a:lnTo>
                    <a:pt x="0" y="0"/>
                  </a:lnTo>
                  <a:lnTo>
                    <a:pt x="0" y="2958053"/>
                  </a:lnTo>
                  <a:cubicBezTo>
                    <a:pt x="812" y="3159339"/>
                    <a:pt x="42388" y="3280954"/>
                    <a:pt x="100367" y="3325930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0939" cy="32656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17716" y="331920"/>
            <a:ext cx="7600781" cy="22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en-US" sz="1200" spc="22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 miejscowości Zbucz Przejście drogą dla pieszych i rowerów z północnej na południową stronę.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261651" y="373097"/>
            <a:ext cx="2168349" cy="366314"/>
            <a:chOff x="0" y="0"/>
            <a:chExt cx="8636000" cy="14589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3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01678" y="373097"/>
            <a:ext cx="846250" cy="318622"/>
            <a:chOff x="0" y="0"/>
            <a:chExt cx="12986350" cy="4889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4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47157"/>
            <a:ext cx="11430000" cy="5488150"/>
          </a:xfrm>
          <a:custGeom>
            <a:avLst/>
            <a:gdLst/>
            <a:ahLst/>
            <a:cxnLst/>
            <a:rect l="l" t="t" r="r" b="b"/>
            <a:pathLst>
              <a:path w="11430000" h="5488150">
                <a:moveTo>
                  <a:pt x="0" y="0"/>
                </a:moveTo>
                <a:lnTo>
                  <a:pt x="11430000" y="0"/>
                </a:lnTo>
                <a:lnTo>
                  <a:pt x="11430000" y="5488150"/>
                </a:lnTo>
                <a:lnTo>
                  <a:pt x="0" y="5488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584" r="-1609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3306339" y="-3107703"/>
            <a:ext cx="715235" cy="7327913"/>
            <a:chOff x="0" y="0"/>
            <a:chExt cx="300939" cy="30832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939" cy="3083263"/>
            </a:xfrm>
            <a:custGeom>
              <a:avLst/>
              <a:gdLst/>
              <a:ahLst/>
              <a:cxnLst/>
              <a:rect l="l" t="t" r="r" b="b"/>
              <a:pathLst>
                <a:path w="300939" h="3083263">
                  <a:moveTo>
                    <a:pt x="100367" y="3064194"/>
                  </a:moveTo>
                  <a:cubicBezTo>
                    <a:pt x="115796" y="3075708"/>
                    <a:pt x="133336" y="3083263"/>
                    <a:pt x="150551" y="3083263"/>
                  </a:cubicBezTo>
                  <a:cubicBezTo>
                    <a:pt x="167766" y="3083263"/>
                    <a:pt x="184332" y="3076786"/>
                    <a:pt x="199597" y="3065272"/>
                  </a:cubicBezTo>
                  <a:cubicBezTo>
                    <a:pt x="199923" y="3064913"/>
                    <a:pt x="200247" y="3064913"/>
                    <a:pt x="200572" y="3064553"/>
                  </a:cubicBezTo>
                  <a:cubicBezTo>
                    <a:pt x="257901" y="3018498"/>
                    <a:pt x="300127" y="2896884"/>
                    <a:pt x="300939" y="2704327"/>
                  </a:cubicBezTo>
                  <a:lnTo>
                    <a:pt x="300939" y="0"/>
                  </a:lnTo>
                  <a:lnTo>
                    <a:pt x="0" y="0"/>
                  </a:lnTo>
                  <a:lnTo>
                    <a:pt x="0" y="2702320"/>
                  </a:lnTo>
                  <a:cubicBezTo>
                    <a:pt x="812" y="2897603"/>
                    <a:pt x="42388" y="3019218"/>
                    <a:pt x="100367" y="3064194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0939" cy="30038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4039" y="419512"/>
            <a:ext cx="6752766" cy="22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en-US" sz="1200" spc="22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Prowadzenie drogi dla rowerów w rejonie zatoki autobusowej w miejscowości Zbucz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261651" y="373097"/>
            <a:ext cx="2168349" cy="366314"/>
            <a:chOff x="0" y="0"/>
            <a:chExt cx="8636000" cy="14589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3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01678" y="373097"/>
            <a:ext cx="846250" cy="318622"/>
            <a:chOff x="0" y="0"/>
            <a:chExt cx="12986350" cy="4889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4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92257"/>
            <a:ext cx="11430000" cy="5346948"/>
          </a:xfrm>
          <a:custGeom>
            <a:avLst/>
            <a:gdLst/>
            <a:ahLst/>
            <a:cxnLst/>
            <a:rect l="l" t="t" r="r" b="b"/>
            <a:pathLst>
              <a:path w="11430000" h="5346948">
                <a:moveTo>
                  <a:pt x="0" y="0"/>
                </a:moveTo>
                <a:lnTo>
                  <a:pt x="11430000" y="0"/>
                </a:lnTo>
                <a:lnTo>
                  <a:pt x="11430000" y="5346948"/>
                </a:lnTo>
                <a:lnTo>
                  <a:pt x="0" y="5346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47" r="-1847" b="-26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3617370" y="-3360067"/>
            <a:ext cx="715235" cy="7949976"/>
            <a:chOff x="0" y="0"/>
            <a:chExt cx="300939" cy="3344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939" cy="3344999"/>
            </a:xfrm>
            <a:custGeom>
              <a:avLst/>
              <a:gdLst/>
              <a:ahLst/>
              <a:cxnLst/>
              <a:rect l="l" t="t" r="r" b="b"/>
              <a:pathLst>
                <a:path w="300939" h="3344999">
                  <a:moveTo>
                    <a:pt x="100367" y="3325930"/>
                  </a:moveTo>
                  <a:cubicBezTo>
                    <a:pt x="115796" y="3337444"/>
                    <a:pt x="133336" y="3344999"/>
                    <a:pt x="150551" y="3344999"/>
                  </a:cubicBezTo>
                  <a:cubicBezTo>
                    <a:pt x="167766" y="3344999"/>
                    <a:pt x="184332" y="3338522"/>
                    <a:pt x="199597" y="3327008"/>
                  </a:cubicBezTo>
                  <a:cubicBezTo>
                    <a:pt x="199923" y="3326649"/>
                    <a:pt x="200247" y="3326649"/>
                    <a:pt x="200572" y="3326289"/>
                  </a:cubicBezTo>
                  <a:cubicBezTo>
                    <a:pt x="257901" y="3280234"/>
                    <a:pt x="300127" y="3158620"/>
                    <a:pt x="300939" y="2960250"/>
                  </a:cubicBezTo>
                  <a:lnTo>
                    <a:pt x="300939" y="0"/>
                  </a:lnTo>
                  <a:lnTo>
                    <a:pt x="0" y="0"/>
                  </a:lnTo>
                  <a:lnTo>
                    <a:pt x="0" y="2958053"/>
                  </a:lnTo>
                  <a:cubicBezTo>
                    <a:pt x="812" y="3159339"/>
                    <a:pt x="42388" y="3280954"/>
                    <a:pt x="100367" y="3325930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0939" cy="32656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5189" y="425602"/>
            <a:ext cx="7582421" cy="222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en-US" sz="1200" spc="22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Prowadzenie drogi dla pieszych i rowerów w rejonie zatok autobusowych przy skrzyżowaniu z DP1655B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261651" y="373097"/>
            <a:ext cx="2168349" cy="366314"/>
            <a:chOff x="0" y="0"/>
            <a:chExt cx="8636000" cy="14589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3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01678" y="373097"/>
            <a:ext cx="846250" cy="318622"/>
            <a:chOff x="0" y="0"/>
            <a:chExt cx="12986350" cy="4889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4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68846"/>
            <a:ext cx="11430000" cy="5270359"/>
          </a:xfrm>
          <a:custGeom>
            <a:avLst/>
            <a:gdLst/>
            <a:ahLst/>
            <a:cxnLst/>
            <a:rect l="l" t="t" r="r" b="b"/>
            <a:pathLst>
              <a:path w="11430000" h="5270359">
                <a:moveTo>
                  <a:pt x="0" y="0"/>
                </a:moveTo>
                <a:lnTo>
                  <a:pt x="11430000" y="0"/>
                </a:lnTo>
                <a:lnTo>
                  <a:pt x="11430000" y="5270359"/>
                </a:lnTo>
                <a:lnTo>
                  <a:pt x="0" y="52703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2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3617370" y="-3326503"/>
            <a:ext cx="715235" cy="7949976"/>
            <a:chOff x="0" y="0"/>
            <a:chExt cx="300939" cy="3344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939" cy="3344999"/>
            </a:xfrm>
            <a:custGeom>
              <a:avLst/>
              <a:gdLst/>
              <a:ahLst/>
              <a:cxnLst/>
              <a:rect l="l" t="t" r="r" b="b"/>
              <a:pathLst>
                <a:path w="300939" h="3344999">
                  <a:moveTo>
                    <a:pt x="100367" y="3325930"/>
                  </a:moveTo>
                  <a:cubicBezTo>
                    <a:pt x="115796" y="3337444"/>
                    <a:pt x="133336" y="3344999"/>
                    <a:pt x="150551" y="3344999"/>
                  </a:cubicBezTo>
                  <a:cubicBezTo>
                    <a:pt x="167766" y="3344999"/>
                    <a:pt x="184332" y="3338522"/>
                    <a:pt x="199597" y="3327008"/>
                  </a:cubicBezTo>
                  <a:cubicBezTo>
                    <a:pt x="199923" y="3326649"/>
                    <a:pt x="200247" y="3326649"/>
                    <a:pt x="200572" y="3326289"/>
                  </a:cubicBezTo>
                  <a:cubicBezTo>
                    <a:pt x="257901" y="3280234"/>
                    <a:pt x="300127" y="3158620"/>
                    <a:pt x="300939" y="2960250"/>
                  </a:cubicBezTo>
                  <a:lnTo>
                    <a:pt x="300939" y="0"/>
                  </a:lnTo>
                  <a:lnTo>
                    <a:pt x="0" y="0"/>
                  </a:lnTo>
                  <a:lnTo>
                    <a:pt x="0" y="2958053"/>
                  </a:lnTo>
                  <a:cubicBezTo>
                    <a:pt x="812" y="3159339"/>
                    <a:pt x="42388" y="3280954"/>
                    <a:pt x="100367" y="3325930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0939" cy="32656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38638" y="394205"/>
            <a:ext cx="7087212" cy="460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en-US" sz="1200" spc="22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Prowadzenie drogi dla pieszych i rowerów w rejonie zatok autobusowych przez rondo (skrzyżowanie z DP1619B).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261651" y="373097"/>
            <a:ext cx="2168349" cy="366314"/>
            <a:chOff x="0" y="0"/>
            <a:chExt cx="8636000" cy="14589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3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01678" y="373097"/>
            <a:ext cx="846250" cy="318622"/>
            <a:chOff x="0" y="0"/>
            <a:chExt cx="12986350" cy="4889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4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57667"/>
            <a:ext cx="11430000" cy="5281538"/>
          </a:xfrm>
          <a:custGeom>
            <a:avLst/>
            <a:gdLst/>
            <a:ahLst/>
            <a:cxnLst/>
            <a:rect l="l" t="t" r="r" b="b"/>
            <a:pathLst>
              <a:path w="11430000" h="5281538">
                <a:moveTo>
                  <a:pt x="0" y="0"/>
                </a:moveTo>
                <a:lnTo>
                  <a:pt x="11430000" y="0"/>
                </a:lnTo>
                <a:lnTo>
                  <a:pt x="11430000" y="5281538"/>
                </a:lnTo>
                <a:lnTo>
                  <a:pt x="0" y="5281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313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3617370" y="-3418696"/>
            <a:ext cx="715235" cy="7949976"/>
            <a:chOff x="0" y="0"/>
            <a:chExt cx="300939" cy="3344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939" cy="3344999"/>
            </a:xfrm>
            <a:custGeom>
              <a:avLst/>
              <a:gdLst/>
              <a:ahLst/>
              <a:cxnLst/>
              <a:rect l="l" t="t" r="r" b="b"/>
              <a:pathLst>
                <a:path w="300939" h="3344999">
                  <a:moveTo>
                    <a:pt x="100367" y="3325930"/>
                  </a:moveTo>
                  <a:cubicBezTo>
                    <a:pt x="115796" y="3337444"/>
                    <a:pt x="133336" y="3344999"/>
                    <a:pt x="150551" y="3344999"/>
                  </a:cubicBezTo>
                  <a:cubicBezTo>
                    <a:pt x="167766" y="3344999"/>
                    <a:pt x="184332" y="3338522"/>
                    <a:pt x="199597" y="3327008"/>
                  </a:cubicBezTo>
                  <a:cubicBezTo>
                    <a:pt x="199923" y="3326649"/>
                    <a:pt x="200247" y="3326649"/>
                    <a:pt x="200572" y="3326289"/>
                  </a:cubicBezTo>
                  <a:cubicBezTo>
                    <a:pt x="257901" y="3280234"/>
                    <a:pt x="300127" y="3158620"/>
                    <a:pt x="300939" y="2960250"/>
                  </a:cubicBezTo>
                  <a:lnTo>
                    <a:pt x="300939" y="0"/>
                  </a:lnTo>
                  <a:lnTo>
                    <a:pt x="0" y="0"/>
                  </a:lnTo>
                  <a:lnTo>
                    <a:pt x="0" y="2958053"/>
                  </a:lnTo>
                  <a:cubicBezTo>
                    <a:pt x="812" y="3159339"/>
                    <a:pt x="42388" y="3280954"/>
                    <a:pt x="100367" y="3325930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0939" cy="32656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74019" y="421037"/>
            <a:ext cx="7587060" cy="22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en-US" sz="1200" spc="22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Prowadzenie drogi dla pieszych i rowerów w rejonie zatok autobusowych przy skrzyżowaniu z DP1673B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261651" y="373097"/>
            <a:ext cx="2168349" cy="366314"/>
            <a:chOff x="0" y="0"/>
            <a:chExt cx="8636000" cy="14589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3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01678" y="373097"/>
            <a:ext cx="846250" cy="318622"/>
            <a:chOff x="0" y="0"/>
            <a:chExt cx="12986350" cy="4889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4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81267"/>
            <a:ext cx="11430000" cy="5257938"/>
          </a:xfrm>
          <a:custGeom>
            <a:avLst/>
            <a:gdLst/>
            <a:ahLst/>
            <a:cxnLst/>
            <a:rect l="l" t="t" r="r" b="b"/>
            <a:pathLst>
              <a:path w="11430000" h="5257938">
                <a:moveTo>
                  <a:pt x="0" y="0"/>
                </a:moveTo>
                <a:lnTo>
                  <a:pt x="11430000" y="0"/>
                </a:lnTo>
                <a:lnTo>
                  <a:pt x="11430000" y="5257938"/>
                </a:lnTo>
                <a:lnTo>
                  <a:pt x="0" y="52579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78" r="-14682" b="-4367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3601519" y="-3402845"/>
            <a:ext cx="746937" cy="7949976"/>
            <a:chOff x="0" y="0"/>
            <a:chExt cx="314278" cy="33449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4278" cy="3344999"/>
            </a:xfrm>
            <a:custGeom>
              <a:avLst/>
              <a:gdLst/>
              <a:ahLst/>
              <a:cxnLst/>
              <a:rect l="l" t="t" r="r" b="b"/>
              <a:pathLst>
                <a:path w="314278" h="3344999">
                  <a:moveTo>
                    <a:pt x="104816" y="3325930"/>
                  </a:moveTo>
                  <a:cubicBezTo>
                    <a:pt x="120928" y="3337444"/>
                    <a:pt x="139246" y="3344999"/>
                    <a:pt x="157224" y="3344999"/>
                  </a:cubicBezTo>
                  <a:cubicBezTo>
                    <a:pt x="175202" y="3344999"/>
                    <a:pt x="192502" y="3338522"/>
                    <a:pt x="208444" y="3327008"/>
                  </a:cubicBezTo>
                  <a:cubicBezTo>
                    <a:pt x="208784" y="3326649"/>
                    <a:pt x="209123" y="3326649"/>
                    <a:pt x="209462" y="3326289"/>
                  </a:cubicBezTo>
                  <a:cubicBezTo>
                    <a:pt x="269333" y="3280234"/>
                    <a:pt x="313430" y="3158620"/>
                    <a:pt x="314278" y="2960250"/>
                  </a:cubicBezTo>
                  <a:lnTo>
                    <a:pt x="314278" y="0"/>
                  </a:lnTo>
                  <a:lnTo>
                    <a:pt x="0" y="0"/>
                  </a:lnTo>
                  <a:lnTo>
                    <a:pt x="0" y="2958053"/>
                  </a:lnTo>
                  <a:cubicBezTo>
                    <a:pt x="848" y="3159339"/>
                    <a:pt x="44267" y="3280954"/>
                    <a:pt x="104816" y="3325930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14278" cy="32656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83444" y="421037"/>
            <a:ext cx="7587060" cy="22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en-US" sz="1200" spc="22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Prowadzenie drogi dla pieszych i rowerów w rejonie zatok autobusowych przy skrzyżowaniu z DP1674B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261651" y="373097"/>
            <a:ext cx="2168349" cy="366314"/>
            <a:chOff x="0" y="0"/>
            <a:chExt cx="8636000" cy="14589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3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01678" y="373097"/>
            <a:ext cx="846250" cy="318622"/>
            <a:chOff x="0" y="0"/>
            <a:chExt cx="12986350" cy="4889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4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07273"/>
            <a:ext cx="11430000" cy="5331931"/>
          </a:xfrm>
          <a:custGeom>
            <a:avLst/>
            <a:gdLst/>
            <a:ahLst/>
            <a:cxnLst/>
            <a:rect l="l" t="t" r="r" b="b"/>
            <a:pathLst>
              <a:path w="11430000" h="5331931">
                <a:moveTo>
                  <a:pt x="0" y="0"/>
                </a:moveTo>
                <a:lnTo>
                  <a:pt x="11430000" y="0"/>
                </a:lnTo>
                <a:lnTo>
                  <a:pt x="11430000" y="5331932"/>
                </a:lnTo>
                <a:lnTo>
                  <a:pt x="0" y="53319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3060885" y="-2862248"/>
            <a:ext cx="715235" cy="6837005"/>
            <a:chOff x="0" y="0"/>
            <a:chExt cx="300939" cy="287671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939" cy="2876710"/>
            </a:xfrm>
            <a:custGeom>
              <a:avLst/>
              <a:gdLst/>
              <a:ahLst/>
              <a:cxnLst/>
              <a:rect l="l" t="t" r="r" b="b"/>
              <a:pathLst>
                <a:path w="300939" h="2876710">
                  <a:moveTo>
                    <a:pt x="100367" y="2857641"/>
                  </a:moveTo>
                  <a:cubicBezTo>
                    <a:pt x="115796" y="2869155"/>
                    <a:pt x="133336" y="2876710"/>
                    <a:pt x="150551" y="2876710"/>
                  </a:cubicBezTo>
                  <a:cubicBezTo>
                    <a:pt x="167766" y="2876710"/>
                    <a:pt x="184332" y="2870233"/>
                    <a:pt x="199597" y="2858719"/>
                  </a:cubicBezTo>
                  <a:cubicBezTo>
                    <a:pt x="199923" y="2858360"/>
                    <a:pt x="200247" y="2858360"/>
                    <a:pt x="200572" y="2858001"/>
                  </a:cubicBezTo>
                  <a:cubicBezTo>
                    <a:pt x="257901" y="2811945"/>
                    <a:pt x="300127" y="2690331"/>
                    <a:pt x="300939" y="2502363"/>
                  </a:cubicBezTo>
                  <a:lnTo>
                    <a:pt x="300939" y="0"/>
                  </a:lnTo>
                  <a:lnTo>
                    <a:pt x="0" y="0"/>
                  </a:lnTo>
                  <a:lnTo>
                    <a:pt x="0" y="2500506"/>
                  </a:lnTo>
                  <a:cubicBezTo>
                    <a:pt x="812" y="2691050"/>
                    <a:pt x="42388" y="2812665"/>
                    <a:pt x="100367" y="2857641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0939" cy="27973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42064" y="421037"/>
            <a:ext cx="6043083" cy="22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en-US" sz="1200" spc="22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Podłączenie projektowanej drogi dla pieszych i rowerów z istniejącą infrastrukturą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261651" y="373097"/>
            <a:ext cx="2168349" cy="366314"/>
            <a:chOff x="0" y="0"/>
            <a:chExt cx="8636000" cy="14589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3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01678" y="373097"/>
            <a:ext cx="846250" cy="318622"/>
            <a:chOff x="0" y="0"/>
            <a:chExt cx="12986350" cy="4889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4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33522" y="5965695"/>
            <a:ext cx="2496478" cy="421747"/>
            <a:chOff x="0" y="0"/>
            <a:chExt cx="8636000" cy="14589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2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090052" y="5965695"/>
            <a:ext cx="974310" cy="366838"/>
            <a:chOff x="0" y="0"/>
            <a:chExt cx="12986350" cy="48895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3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08761" y="3168991"/>
            <a:ext cx="10095166" cy="1874062"/>
            <a:chOff x="0" y="0"/>
            <a:chExt cx="1909602" cy="3544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09602" cy="354498"/>
            </a:xfrm>
            <a:custGeom>
              <a:avLst/>
              <a:gdLst/>
              <a:ahLst/>
              <a:cxnLst/>
              <a:rect l="l" t="t" r="r" b="b"/>
              <a:pathLst>
                <a:path w="1909602" h="354498">
                  <a:moveTo>
                    <a:pt x="9586" y="0"/>
                  </a:moveTo>
                  <a:lnTo>
                    <a:pt x="1900016" y="0"/>
                  </a:lnTo>
                  <a:cubicBezTo>
                    <a:pt x="1902559" y="0"/>
                    <a:pt x="1904997" y="1010"/>
                    <a:pt x="1906795" y="2808"/>
                  </a:cubicBezTo>
                  <a:cubicBezTo>
                    <a:pt x="1908592" y="4605"/>
                    <a:pt x="1909602" y="7044"/>
                    <a:pt x="1909602" y="9586"/>
                  </a:cubicBezTo>
                  <a:lnTo>
                    <a:pt x="1909602" y="344912"/>
                  </a:lnTo>
                  <a:cubicBezTo>
                    <a:pt x="1909602" y="347454"/>
                    <a:pt x="1908592" y="349892"/>
                    <a:pt x="1906795" y="351690"/>
                  </a:cubicBezTo>
                  <a:cubicBezTo>
                    <a:pt x="1904997" y="353488"/>
                    <a:pt x="1902559" y="354498"/>
                    <a:pt x="1900016" y="354498"/>
                  </a:cubicBezTo>
                  <a:lnTo>
                    <a:pt x="9586" y="354498"/>
                  </a:lnTo>
                  <a:cubicBezTo>
                    <a:pt x="7044" y="354498"/>
                    <a:pt x="4605" y="353488"/>
                    <a:pt x="2808" y="351690"/>
                  </a:cubicBezTo>
                  <a:cubicBezTo>
                    <a:pt x="1010" y="349892"/>
                    <a:pt x="0" y="347454"/>
                    <a:pt x="0" y="344912"/>
                  </a:cubicBezTo>
                  <a:lnTo>
                    <a:pt x="0" y="9586"/>
                  </a:lnTo>
                  <a:cubicBezTo>
                    <a:pt x="0" y="7044"/>
                    <a:pt x="1010" y="4605"/>
                    <a:pt x="2808" y="2808"/>
                  </a:cubicBezTo>
                  <a:cubicBezTo>
                    <a:pt x="4605" y="1010"/>
                    <a:pt x="7044" y="0"/>
                    <a:pt x="9586" y="0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909602" cy="411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43920" y="1099770"/>
            <a:ext cx="10060007" cy="1817813"/>
            <a:chOff x="0" y="0"/>
            <a:chExt cx="1902952" cy="3438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02952" cy="343858"/>
            </a:xfrm>
            <a:custGeom>
              <a:avLst/>
              <a:gdLst/>
              <a:ahLst/>
              <a:cxnLst/>
              <a:rect l="l" t="t" r="r" b="b"/>
              <a:pathLst>
                <a:path w="1902952" h="343858">
                  <a:moveTo>
                    <a:pt x="9620" y="0"/>
                  </a:moveTo>
                  <a:lnTo>
                    <a:pt x="1893332" y="0"/>
                  </a:lnTo>
                  <a:cubicBezTo>
                    <a:pt x="1895883" y="0"/>
                    <a:pt x="1898330" y="1013"/>
                    <a:pt x="1900134" y="2818"/>
                  </a:cubicBezTo>
                  <a:cubicBezTo>
                    <a:pt x="1901938" y="4622"/>
                    <a:pt x="1902952" y="7068"/>
                    <a:pt x="1902952" y="9620"/>
                  </a:cubicBezTo>
                  <a:lnTo>
                    <a:pt x="1902952" y="334238"/>
                  </a:lnTo>
                  <a:cubicBezTo>
                    <a:pt x="1902952" y="339551"/>
                    <a:pt x="1898645" y="343858"/>
                    <a:pt x="1893332" y="343858"/>
                  </a:cubicBezTo>
                  <a:lnTo>
                    <a:pt x="9620" y="343858"/>
                  </a:lnTo>
                  <a:cubicBezTo>
                    <a:pt x="7068" y="343858"/>
                    <a:pt x="4622" y="342844"/>
                    <a:pt x="2818" y="341040"/>
                  </a:cubicBezTo>
                  <a:cubicBezTo>
                    <a:pt x="1013" y="339236"/>
                    <a:pt x="0" y="336789"/>
                    <a:pt x="0" y="334238"/>
                  </a:cubicBezTo>
                  <a:lnTo>
                    <a:pt x="0" y="9620"/>
                  </a:lnTo>
                  <a:cubicBezTo>
                    <a:pt x="0" y="7068"/>
                    <a:pt x="1013" y="4622"/>
                    <a:pt x="2818" y="2818"/>
                  </a:cubicBezTo>
                  <a:cubicBezTo>
                    <a:pt x="4622" y="1013"/>
                    <a:pt x="7068" y="0"/>
                    <a:pt x="9620" y="0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902952" cy="401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15765" y="1192961"/>
            <a:ext cx="559759" cy="569936"/>
          </a:xfrm>
          <a:custGeom>
            <a:avLst/>
            <a:gdLst/>
            <a:ahLst/>
            <a:cxnLst/>
            <a:rect l="l" t="t" r="r" b="b"/>
            <a:pathLst>
              <a:path w="559759" h="569936">
                <a:moveTo>
                  <a:pt x="0" y="0"/>
                </a:moveTo>
                <a:lnTo>
                  <a:pt x="559759" y="0"/>
                </a:lnTo>
                <a:lnTo>
                  <a:pt x="559759" y="569937"/>
                </a:lnTo>
                <a:lnTo>
                  <a:pt x="0" y="569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98" t="-82688" r="-307440" b="-88042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782942" y="3327002"/>
            <a:ext cx="548640" cy="526942"/>
          </a:xfrm>
          <a:custGeom>
            <a:avLst/>
            <a:gdLst/>
            <a:ahLst/>
            <a:cxnLst/>
            <a:rect l="l" t="t" r="r" b="b"/>
            <a:pathLst>
              <a:path w="548640" h="526942">
                <a:moveTo>
                  <a:pt x="0" y="0"/>
                </a:moveTo>
                <a:lnTo>
                  <a:pt x="548640" y="0"/>
                </a:lnTo>
                <a:lnTo>
                  <a:pt x="548640" y="526942"/>
                </a:lnTo>
                <a:lnTo>
                  <a:pt x="0" y="526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1766" t="-86892" r="-204026" b="-94599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6145473" y="5171923"/>
            <a:ext cx="42720" cy="31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7"/>
              </a:lnSpc>
            </a:pPr>
            <a:r>
              <a:rPr lang="en-US" sz="1319" spc="25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3920" y="378953"/>
            <a:ext cx="2667000" cy="563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8"/>
              </a:lnSpc>
            </a:pPr>
            <a:r>
              <a:rPr lang="en-US" sz="3299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Cel projektu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0334" y="3380899"/>
            <a:ext cx="1204168" cy="333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3"/>
              </a:lnSpc>
            </a:pPr>
            <a:r>
              <a:rPr lang="en-US" sz="1649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Aktywność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64801" y="2713800"/>
            <a:ext cx="42720" cy="302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26"/>
              </a:lnSpc>
            </a:pPr>
            <a:r>
              <a:rPr lang="en-US" sz="1319" spc="25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21369" y="3869228"/>
            <a:ext cx="9724476" cy="1024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9"/>
              </a:lnSpc>
            </a:pPr>
            <a:r>
              <a:rPr lang="en-US" sz="1299" spc="24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Aktywność fizyczna, w szczególności ruch rowerowy, sprzyja poprawie kondycji zdrowotnej społeczeństwa, zmniejszając ryzyko chorób cywilizacyjnych oraz pozytywnie wpływając na samopoczucie i redukcję stresu. Nowa przestrzeń rekreacyjna tworzy warunki do aktywnego wypoczynku na świeżym powietrzu, dostępnego zarówno dla rodzin, jak i seniorów.​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44730" y="1296300"/>
            <a:ext cx="2645841" cy="264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39"/>
              </a:lnSpc>
            </a:pPr>
            <a:r>
              <a:rPr lang="en-US" sz="1599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Bezpieczeństwo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5765" y="1786983"/>
            <a:ext cx="9724476" cy="953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82"/>
              </a:lnSpc>
            </a:pP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Zasadniczym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celem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inwestycji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jest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podniesienie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bezpieczeństwa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ruchu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drogowego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poprawienie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przejazdu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tranzytowego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oraz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lokalnego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poprawę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niechronionych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uczestników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ruchu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drogowego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poprzez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budowę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infrastruktury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pieszych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rowerzystów</a:t>
            </a:r>
            <a:r>
              <a:rPr lang="pl-PL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. Budowa drogi dla pieszych i rowerów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wyeliminuje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konieczność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poruszania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piszych</a:t>
            </a:r>
            <a:r>
              <a:rPr lang="pl-PL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i rowerzystów 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po </a:t>
            </a:r>
            <a:r>
              <a:rPr lang="pl-PL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jezdni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przeznaczonej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ruchu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00" spc="22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samochodowego</a:t>
            </a:r>
            <a:r>
              <a:rPr lang="en-US" sz="1200" spc="22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.​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5992" y="0"/>
            <a:ext cx="8138016" cy="6439205"/>
          </a:xfrm>
          <a:custGeom>
            <a:avLst/>
            <a:gdLst/>
            <a:ahLst/>
            <a:cxnLst/>
            <a:rect l="l" t="t" r="r" b="b"/>
            <a:pathLst>
              <a:path w="8138016" h="6439205">
                <a:moveTo>
                  <a:pt x="0" y="0"/>
                </a:moveTo>
                <a:lnTo>
                  <a:pt x="8138016" y="0"/>
                </a:lnTo>
                <a:lnTo>
                  <a:pt x="8138016" y="6439205"/>
                </a:lnTo>
                <a:lnTo>
                  <a:pt x="0" y="6439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135948" y="972175"/>
            <a:ext cx="3257569" cy="7529465"/>
            <a:chOff x="0" y="0"/>
            <a:chExt cx="1370641" cy="31680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0641" cy="3168067"/>
            </a:xfrm>
            <a:custGeom>
              <a:avLst/>
              <a:gdLst/>
              <a:ahLst/>
              <a:cxnLst/>
              <a:rect l="l" t="t" r="r" b="b"/>
              <a:pathLst>
                <a:path w="1370641" h="3168067">
                  <a:moveTo>
                    <a:pt x="457127" y="3148998"/>
                  </a:moveTo>
                  <a:cubicBezTo>
                    <a:pt x="527396" y="3160511"/>
                    <a:pt x="607284" y="3168067"/>
                    <a:pt x="685690" y="3168067"/>
                  </a:cubicBezTo>
                  <a:cubicBezTo>
                    <a:pt x="764098" y="3168067"/>
                    <a:pt x="839547" y="3161590"/>
                    <a:pt x="909075" y="3150076"/>
                  </a:cubicBezTo>
                  <a:cubicBezTo>
                    <a:pt x="910557" y="3149716"/>
                    <a:pt x="912035" y="3149716"/>
                    <a:pt x="913514" y="3149357"/>
                  </a:cubicBezTo>
                  <a:cubicBezTo>
                    <a:pt x="1174624" y="3103302"/>
                    <a:pt x="1366943" y="2981688"/>
                    <a:pt x="1370641" y="2787248"/>
                  </a:cubicBezTo>
                  <a:lnTo>
                    <a:pt x="1370641" y="0"/>
                  </a:lnTo>
                  <a:lnTo>
                    <a:pt x="0" y="0"/>
                  </a:lnTo>
                  <a:lnTo>
                    <a:pt x="0" y="2785179"/>
                  </a:lnTo>
                  <a:cubicBezTo>
                    <a:pt x="3698" y="2982407"/>
                    <a:pt x="193059" y="3104022"/>
                    <a:pt x="457127" y="3148998"/>
                  </a:cubicBezTo>
                  <a:close/>
                </a:path>
              </a:pathLst>
            </a:custGeom>
            <a:solidFill>
              <a:srgbClr val="99C5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370641" cy="30886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2238113" y="981489"/>
            <a:ext cx="3012236" cy="7488462"/>
            <a:chOff x="0" y="0"/>
            <a:chExt cx="1267416" cy="31508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7416" cy="3150814"/>
            </a:xfrm>
            <a:custGeom>
              <a:avLst/>
              <a:gdLst/>
              <a:ahLst/>
              <a:cxnLst/>
              <a:rect l="l" t="t" r="r" b="b"/>
              <a:pathLst>
                <a:path w="1267416" h="3150814">
                  <a:moveTo>
                    <a:pt x="422700" y="3131745"/>
                  </a:moveTo>
                  <a:cubicBezTo>
                    <a:pt x="487677" y="3143259"/>
                    <a:pt x="561548" y="3150814"/>
                    <a:pt x="634049" y="3150814"/>
                  </a:cubicBezTo>
                  <a:cubicBezTo>
                    <a:pt x="706553" y="3150814"/>
                    <a:pt x="776319" y="3144338"/>
                    <a:pt x="840611" y="3132824"/>
                  </a:cubicBezTo>
                  <a:cubicBezTo>
                    <a:pt x="841981" y="3132464"/>
                    <a:pt x="843348" y="3132464"/>
                    <a:pt x="844716" y="3132105"/>
                  </a:cubicBezTo>
                  <a:cubicBezTo>
                    <a:pt x="1086161" y="3086050"/>
                    <a:pt x="1263997" y="2964436"/>
                    <a:pt x="1267416" y="2770379"/>
                  </a:cubicBezTo>
                  <a:lnTo>
                    <a:pt x="1267416" y="0"/>
                  </a:lnTo>
                  <a:lnTo>
                    <a:pt x="0" y="0"/>
                  </a:lnTo>
                  <a:lnTo>
                    <a:pt x="0" y="2768323"/>
                  </a:lnTo>
                  <a:cubicBezTo>
                    <a:pt x="3420" y="2965154"/>
                    <a:pt x="178519" y="3086770"/>
                    <a:pt x="422700" y="3131745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267416" cy="30714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627468" y="198680"/>
            <a:ext cx="7802532" cy="2854168"/>
            <a:chOff x="0" y="0"/>
            <a:chExt cx="3282961" cy="12009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82962" cy="1200908"/>
            </a:xfrm>
            <a:custGeom>
              <a:avLst/>
              <a:gdLst/>
              <a:ahLst/>
              <a:cxnLst/>
              <a:rect l="l" t="t" r="r" b="b"/>
              <a:pathLst>
                <a:path w="3282962" h="1200908">
                  <a:moveTo>
                    <a:pt x="31751" y="0"/>
                  </a:moveTo>
                  <a:lnTo>
                    <a:pt x="3251210" y="0"/>
                  </a:lnTo>
                  <a:cubicBezTo>
                    <a:pt x="3259631" y="0"/>
                    <a:pt x="3267707" y="3345"/>
                    <a:pt x="3273662" y="9300"/>
                  </a:cubicBezTo>
                  <a:cubicBezTo>
                    <a:pt x="3279616" y="15254"/>
                    <a:pt x="3282962" y="23330"/>
                    <a:pt x="3282962" y="31751"/>
                  </a:cubicBezTo>
                  <a:lnTo>
                    <a:pt x="3282962" y="1169157"/>
                  </a:lnTo>
                  <a:cubicBezTo>
                    <a:pt x="3282962" y="1186692"/>
                    <a:pt x="3268746" y="1200908"/>
                    <a:pt x="3251210" y="1200908"/>
                  </a:cubicBezTo>
                  <a:lnTo>
                    <a:pt x="31751" y="1200908"/>
                  </a:lnTo>
                  <a:cubicBezTo>
                    <a:pt x="14216" y="1200908"/>
                    <a:pt x="0" y="1186692"/>
                    <a:pt x="0" y="1169157"/>
                  </a:cubicBezTo>
                  <a:lnTo>
                    <a:pt x="0" y="31751"/>
                  </a:lnTo>
                  <a:cubicBezTo>
                    <a:pt x="0" y="14216"/>
                    <a:pt x="14216" y="0"/>
                    <a:pt x="31751" y="0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3282961" cy="125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808443" y="323083"/>
            <a:ext cx="7442044" cy="2605361"/>
            <a:chOff x="0" y="0"/>
            <a:chExt cx="20249271" cy="708900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249271" cy="7089002"/>
            </a:xfrm>
            <a:custGeom>
              <a:avLst/>
              <a:gdLst/>
              <a:ahLst/>
              <a:cxnLst/>
              <a:rect l="l" t="t" r="r" b="b"/>
              <a:pathLst>
                <a:path w="20249271" h="7089002">
                  <a:moveTo>
                    <a:pt x="415408" y="0"/>
                  </a:moveTo>
                  <a:cubicBezTo>
                    <a:pt x="360318" y="0"/>
                    <a:pt x="307312" y="6445"/>
                    <a:pt x="256391" y="19518"/>
                  </a:cubicBezTo>
                  <a:cubicBezTo>
                    <a:pt x="205471" y="32591"/>
                    <a:pt x="160803" y="51188"/>
                    <a:pt x="121793" y="75309"/>
                  </a:cubicBezTo>
                  <a:cubicBezTo>
                    <a:pt x="82784" y="99430"/>
                    <a:pt x="52708" y="127050"/>
                    <a:pt x="31565" y="158536"/>
                  </a:cubicBezTo>
                  <a:cubicBezTo>
                    <a:pt x="10422" y="190022"/>
                    <a:pt x="0" y="222797"/>
                    <a:pt x="0" y="256861"/>
                  </a:cubicBezTo>
                  <a:lnTo>
                    <a:pt x="0" y="6832141"/>
                  </a:lnTo>
                  <a:cubicBezTo>
                    <a:pt x="0" y="6866205"/>
                    <a:pt x="10422" y="6898980"/>
                    <a:pt x="31565" y="6930466"/>
                  </a:cubicBezTo>
                  <a:cubicBezTo>
                    <a:pt x="52708" y="6961953"/>
                    <a:pt x="82784" y="6989756"/>
                    <a:pt x="121496" y="7013877"/>
                  </a:cubicBezTo>
                  <a:cubicBezTo>
                    <a:pt x="160207" y="7037998"/>
                    <a:pt x="205471" y="7056596"/>
                    <a:pt x="256392" y="7069485"/>
                  </a:cubicBezTo>
                  <a:cubicBezTo>
                    <a:pt x="306717" y="7082373"/>
                    <a:pt x="359127" y="7088818"/>
                    <a:pt x="413621" y="7089002"/>
                  </a:cubicBezTo>
                  <a:lnTo>
                    <a:pt x="19835650" y="7089002"/>
                  </a:lnTo>
                  <a:cubicBezTo>
                    <a:pt x="19890144" y="7088818"/>
                    <a:pt x="19942555" y="7082373"/>
                    <a:pt x="19992880" y="7069485"/>
                  </a:cubicBezTo>
                  <a:cubicBezTo>
                    <a:pt x="20043800" y="7056411"/>
                    <a:pt x="20088766" y="7037815"/>
                    <a:pt x="20127775" y="7013877"/>
                  </a:cubicBezTo>
                  <a:cubicBezTo>
                    <a:pt x="20166785" y="6989941"/>
                    <a:pt x="20196862" y="6961953"/>
                    <a:pt x="20217707" y="6930466"/>
                  </a:cubicBezTo>
                  <a:cubicBezTo>
                    <a:pt x="20238552" y="6898980"/>
                    <a:pt x="20249271" y="6866205"/>
                    <a:pt x="20249271" y="6832141"/>
                  </a:cubicBezTo>
                  <a:lnTo>
                    <a:pt x="20249271" y="256861"/>
                  </a:lnTo>
                  <a:cubicBezTo>
                    <a:pt x="20249271" y="222797"/>
                    <a:pt x="20238848" y="190022"/>
                    <a:pt x="20217707" y="158536"/>
                  </a:cubicBezTo>
                  <a:cubicBezTo>
                    <a:pt x="20196563" y="127050"/>
                    <a:pt x="20166487" y="99246"/>
                    <a:pt x="20127775" y="75125"/>
                  </a:cubicBezTo>
                  <a:cubicBezTo>
                    <a:pt x="20089064" y="51004"/>
                    <a:pt x="20043800" y="32407"/>
                    <a:pt x="19992880" y="19518"/>
                  </a:cubicBezTo>
                  <a:cubicBezTo>
                    <a:pt x="19941958" y="6629"/>
                    <a:pt x="19888953" y="0"/>
                    <a:pt x="19833864" y="0"/>
                  </a:cubicBezTo>
                  <a:close/>
                </a:path>
              </a:pathLst>
            </a:custGeom>
            <a:blipFill>
              <a:blip r:embed="rId2"/>
              <a:stretch>
                <a:fillRect l="-4612" t="-1870" r="-1468" b="-229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3" name="Freeform 13"/>
          <p:cNvSpPr/>
          <p:nvPr/>
        </p:nvSpPr>
        <p:spPr>
          <a:xfrm>
            <a:off x="752291" y="670164"/>
            <a:ext cx="1264557" cy="266706"/>
          </a:xfrm>
          <a:custGeom>
            <a:avLst/>
            <a:gdLst/>
            <a:ahLst/>
            <a:cxnLst/>
            <a:rect l="l" t="t" r="r" b="b"/>
            <a:pathLst>
              <a:path w="1264557" h="266706">
                <a:moveTo>
                  <a:pt x="0" y="0"/>
                </a:moveTo>
                <a:lnTo>
                  <a:pt x="1264556" y="0"/>
                </a:lnTo>
                <a:lnTo>
                  <a:pt x="1264556" y="266706"/>
                </a:lnTo>
                <a:lnTo>
                  <a:pt x="0" y="2667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887332" y="698066"/>
            <a:ext cx="999970" cy="210903"/>
          </a:xfrm>
          <a:custGeom>
            <a:avLst/>
            <a:gdLst/>
            <a:ahLst/>
            <a:cxnLst/>
            <a:rect l="l" t="t" r="r" b="b"/>
            <a:pathLst>
              <a:path w="999970" h="210903">
                <a:moveTo>
                  <a:pt x="0" y="0"/>
                </a:moveTo>
                <a:lnTo>
                  <a:pt x="999970" y="0"/>
                </a:lnTo>
                <a:lnTo>
                  <a:pt x="999970" y="210903"/>
                </a:lnTo>
                <a:lnTo>
                  <a:pt x="0" y="2109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2191461" y="663669"/>
            <a:ext cx="1264557" cy="266706"/>
          </a:xfrm>
          <a:custGeom>
            <a:avLst/>
            <a:gdLst/>
            <a:ahLst/>
            <a:cxnLst/>
            <a:rect l="l" t="t" r="r" b="b"/>
            <a:pathLst>
              <a:path w="1264557" h="266706">
                <a:moveTo>
                  <a:pt x="0" y="0"/>
                </a:moveTo>
                <a:lnTo>
                  <a:pt x="1264557" y="0"/>
                </a:lnTo>
                <a:lnTo>
                  <a:pt x="1264557" y="266707"/>
                </a:lnTo>
                <a:lnTo>
                  <a:pt x="0" y="2667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2323755" y="691571"/>
            <a:ext cx="999970" cy="210903"/>
          </a:xfrm>
          <a:custGeom>
            <a:avLst/>
            <a:gdLst/>
            <a:ahLst/>
            <a:cxnLst/>
            <a:rect l="l" t="t" r="r" b="b"/>
            <a:pathLst>
              <a:path w="999970" h="210903">
                <a:moveTo>
                  <a:pt x="0" y="0"/>
                </a:moveTo>
                <a:lnTo>
                  <a:pt x="999969" y="0"/>
                </a:lnTo>
                <a:lnTo>
                  <a:pt x="999969" y="210903"/>
                </a:lnTo>
                <a:lnTo>
                  <a:pt x="0" y="2109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584735" y="3329073"/>
            <a:ext cx="6447415" cy="3339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0669" lvl="1" indent="-140335" algn="l">
              <a:lnSpc>
                <a:spcPts val="2035"/>
              </a:lnSpc>
              <a:buFont typeface="Arial"/>
              <a:buChar char="•"/>
            </a:pP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Droga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pieszych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rowerów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prowadzona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jest za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strefą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wolną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od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przeszkód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zgodnie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obowiązującymi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wytycznymi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projektowymi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WR-D.</a:t>
            </a:r>
          </a:p>
          <a:p>
            <a:pPr marL="280669" lvl="1" indent="-140335" algn="l">
              <a:lnSpc>
                <a:spcPts val="2035"/>
              </a:lnSpc>
              <a:buFont typeface="Arial"/>
              <a:buChar char="•"/>
            </a:pP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Na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odcinkach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pozamiejskich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trasa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przebiega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za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rowem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drogowym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zapewniając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większe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odsunięcie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od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jezdni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DW689.</a:t>
            </a:r>
          </a:p>
          <a:p>
            <a:pPr marL="280669" lvl="1" indent="-140335" algn="l">
              <a:lnSpc>
                <a:spcPts val="2035"/>
              </a:lnSpc>
              <a:buFont typeface="Arial"/>
              <a:buChar char="•"/>
            </a:pP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Rozwiązanie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zwiększa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bezpieczeństwo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użytkowników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oraz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komfort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podróży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280669" lvl="1" indent="-140335" algn="l">
              <a:lnSpc>
                <a:spcPts val="2035"/>
              </a:lnSpc>
              <a:buFont typeface="Arial"/>
              <a:buChar char="•"/>
            </a:pP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Wymaga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jednak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większego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zakresu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robót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budowlanych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oraz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ingerencji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tereny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przyległe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280669" lvl="1" indent="-140335" algn="l">
              <a:lnSpc>
                <a:spcPts val="2035"/>
              </a:lnSpc>
              <a:buFont typeface="Arial"/>
              <a:buChar char="•"/>
            </a:pP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ramach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inwestycji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przewidziano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budowę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nowych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odcinków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drogi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pieszych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rowerów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przebudowę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odwodnienia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oraz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infrastruktury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spc="24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kolidującej</a:t>
            </a: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2035"/>
              </a:lnSpc>
            </a:pPr>
            <a:endParaRPr lang="en-US" sz="1299" spc="24" dirty="0">
              <a:solidFill>
                <a:srgbClr val="323C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035"/>
              </a:lnSpc>
            </a:pPr>
            <a:endParaRPr lang="en-US" sz="1299" spc="24" dirty="0">
              <a:solidFill>
                <a:srgbClr val="323C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035"/>
              </a:lnSpc>
            </a:pPr>
            <a:r>
              <a:rPr lang="en-US" sz="1299" spc="24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32826" y="687493"/>
            <a:ext cx="903486" cy="19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68"/>
              </a:lnSpc>
            </a:pPr>
            <a:r>
              <a:rPr lang="en-US" sz="1059" b="1" spc="20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WARIANT W1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14983" y="687493"/>
            <a:ext cx="417513" cy="19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68"/>
              </a:lnSpc>
            </a:pPr>
            <a:r>
              <a:rPr lang="en-US" sz="1059" b="1" spc="20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23 KM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2291" y="1599459"/>
            <a:ext cx="2311598" cy="363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1630" b="1">
                <a:solidFill>
                  <a:srgbClr val="323C6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Charakterystyka trasy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2917" y="1094736"/>
            <a:ext cx="2271716" cy="62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0"/>
              </a:lnSpc>
            </a:pPr>
            <a:r>
              <a:rPr lang="en-US" sz="3200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W1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8933522" y="5965695"/>
            <a:ext cx="2496478" cy="421747"/>
            <a:chOff x="0" y="0"/>
            <a:chExt cx="8636000" cy="145893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5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090052" y="5965695"/>
            <a:ext cx="974310" cy="366838"/>
            <a:chOff x="0" y="0"/>
            <a:chExt cx="12986350" cy="48895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6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2291" y="670164"/>
            <a:ext cx="1264557" cy="266706"/>
          </a:xfrm>
          <a:custGeom>
            <a:avLst/>
            <a:gdLst/>
            <a:ahLst/>
            <a:cxnLst/>
            <a:rect l="l" t="t" r="r" b="b"/>
            <a:pathLst>
              <a:path w="1264557" h="266706">
                <a:moveTo>
                  <a:pt x="0" y="0"/>
                </a:moveTo>
                <a:lnTo>
                  <a:pt x="1264556" y="0"/>
                </a:lnTo>
                <a:lnTo>
                  <a:pt x="1264556" y="266706"/>
                </a:lnTo>
                <a:lnTo>
                  <a:pt x="0" y="26670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887332" y="698066"/>
            <a:ext cx="999970" cy="210903"/>
          </a:xfrm>
          <a:custGeom>
            <a:avLst/>
            <a:gdLst/>
            <a:ahLst/>
            <a:cxnLst/>
            <a:rect l="l" t="t" r="r" b="b"/>
            <a:pathLst>
              <a:path w="999970" h="210903">
                <a:moveTo>
                  <a:pt x="0" y="0"/>
                </a:moveTo>
                <a:lnTo>
                  <a:pt x="999970" y="0"/>
                </a:lnTo>
                <a:lnTo>
                  <a:pt x="999970" y="210903"/>
                </a:lnTo>
                <a:lnTo>
                  <a:pt x="0" y="2109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2191461" y="663669"/>
            <a:ext cx="1264557" cy="266706"/>
          </a:xfrm>
          <a:custGeom>
            <a:avLst/>
            <a:gdLst/>
            <a:ahLst/>
            <a:cxnLst/>
            <a:rect l="l" t="t" r="r" b="b"/>
            <a:pathLst>
              <a:path w="1264557" h="266706">
                <a:moveTo>
                  <a:pt x="0" y="0"/>
                </a:moveTo>
                <a:lnTo>
                  <a:pt x="1264557" y="0"/>
                </a:lnTo>
                <a:lnTo>
                  <a:pt x="1264557" y="266707"/>
                </a:lnTo>
                <a:lnTo>
                  <a:pt x="0" y="2667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2323755" y="691571"/>
            <a:ext cx="999970" cy="210903"/>
          </a:xfrm>
          <a:custGeom>
            <a:avLst/>
            <a:gdLst/>
            <a:ahLst/>
            <a:cxnLst/>
            <a:rect l="l" t="t" r="r" b="b"/>
            <a:pathLst>
              <a:path w="999970" h="210903">
                <a:moveTo>
                  <a:pt x="0" y="0"/>
                </a:moveTo>
                <a:lnTo>
                  <a:pt x="999969" y="0"/>
                </a:lnTo>
                <a:lnTo>
                  <a:pt x="999969" y="210903"/>
                </a:lnTo>
                <a:lnTo>
                  <a:pt x="0" y="2109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6" name="Group 6"/>
          <p:cNvGrpSpPr/>
          <p:nvPr/>
        </p:nvGrpSpPr>
        <p:grpSpPr>
          <a:xfrm rot="-5400000">
            <a:off x="2202224" y="898249"/>
            <a:ext cx="3318023" cy="7722470"/>
            <a:chOff x="0" y="0"/>
            <a:chExt cx="1396078" cy="32492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96078" cy="3249275"/>
            </a:xfrm>
            <a:custGeom>
              <a:avLst/>
              <a:gdLst/>
              <a:ahLst/>
              <a:cxnLst/>
              <a:rect l="l" t="t" r="r" b="b"/>
              <a:pathLst>
                <a:path w="1396078" h="3249275">
                  <a:moveTo>
                    <a:pt x="465611" y="3230206"/>
                  </a:moveTo>
                  <a:cubicBezTo>
                    <a:pt x="537184" y="3241720"/>
                    <a:pt x="618554" y="3249275"/>
                    <a:pt x="698415" y="3249275"/>
                  </a:cubicBezTo>
                  <a:cubicBezTo>
                    <a:pt x="778278" y="3249275"/>
                    <a:pt x="855127" y="3242798"/>
                    <a:pt x="925946" y="3231284"/>
                  </a:cubicBezTo>
                  <a:cubicBezTo>
                    <a:pt x="927455" y="3230925"/>
                    <a:pt x="928961" y="3230925"/>
                    <a:pt x="930467" y="3230565"/>
                  </a:cubicBezTo>
                  <a:cubicBezTo>
                    <a:pt x="1196423" y="3184510"/>
                    <a:pt x="1392311" y="3062896"/>
                    <a:pt x="1396078" y="2866652"/>
                  </a:cubicBezTo>
                  <a:lnTo>
                    <a:pt x="1396078" y="0"/>
                  </a:lnTo>
                  <a:lnTo>
                    <a:pt x="0" y="0"/>
                  </a:lnTo>
                  <a:lnTo>
                    <a:pt x="0" y="2864524"/>
                  </a:lnTo>
                  <a:cubicBezTo>
                    <a:pt x="3767" y="3063615"/>
                    <a:pt x="196641" y="3185230"/>
                    <a:pt x="465611" y="3230206"/>
                  </a:cubicBezTo>
                  <a:close/>
                </a:path>
              </a:pathLst>
            </a:custGeom>
            <a:solidFill>
              <a:srgbClr val="99C5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396078" cy="3169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2362083" y="962261"/>
            <a:ext cx="2938266" cy="7662431"/>
            <a:chOff x="0" y="0"/>
            <a:chExt cx="1236293" cy="322401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36293" cy="3224013"/>
            </a:xfrm>
            <a:custGeom>
              <a:avLst/>
              <a:gdLst/>
              <a:ahLst/>
              <a:cxnLst/>
              <a:rect l="l" t="t" r="r" b="b"/>
              <a:pathLst>
                <a:path w="1236293" h="3224013">
                  <a:moveTo>
                    <a:pt x="412320" y="3204944"/>
                  </a:moveTo>
                  <a:cubicBezTo>
                    <a:pt x="475702" y="3216458"/>
                    <a:pt x="547758" y="3224013"/>
                    <a:pt x="618479" y="3224013"/>
                  </a:cubicBezTo>
                  <a:cubicBezTo>
                    <a:pt x="689202" y="3224013"/>
                    <a:pt x="757255" y="3217536"/>
                    <a:pt x="819969" y="3206022"/>
                  </a:cubicBezTo>
                  <a:cubicBezTo>
                    <a:pt x="821305" y="3205663"/>
                    <a:pt x="822639" y="3205663"/>
                    <a:pt x="823972" y="3205303"/>
                  </a:cubicBezTo>
                  <a:cubicBezTo>
                    <a:pt x="1059489" y="3159248"/>
                    <a:pt x="1232957" y="3037634"/>
                    <a:pt x="1236293" y="2841951"/>
                  </a:cubicBezTo>
                  <a:lnTo>
                    <a:pt x="1236293" y="0"/>
                  </a:lnTo>
                  <a:lnTo>
                    <a:pt x="0" y="0"/>
                  </a:lnTo>
                  <a:lnTo>
                    <a:pt x="0" y="2839842"/>
                  </a:lnTo>
                  <a:cubicBezTo>
                    <a:pt x="3336" y="3038353"/>
                    <a:pt x="174135" y="3159968"/>
                    <a:pt x="412320" y="3204944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236293" cy="31446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627468" y="198680"/>
            <a:ext cx="7802532" cy="2854168"/>
            <a:chOff x="0" y="0"/>
            <a:chExt cx="3282961" cy="12009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82962" cy="1200908"/>
            </a:xfrm>
            <a:custGeom>
              <a:avLst/>
              <a:gdLst/>
              <a:ahLst/>
              <a:cxnLst/>
              <a:rect l="l" t="t" r="r" b="b"/>
              <a:pathLst>
                <a:path w="3282962" h="1200908">
                  <a:moveTo>
                    <a:pt x="31751" y="0"/>
                  </a:moveTo>
                  <a:lnTo>
                    <a:pt x="3251210" y="0"/>
                  </a:lnTo>
                  <a:cubicBezTo>
                    <a:pt x="3259631" y="0"/>
                    <a:pt x="3267707" y="3345"/>
                    <a:pt x="3273662" y="9300"/>
                  </a:cubicBezTo>
                  <a:cubicBezTo>
                    <a:pt x="3279616" y="15254"/>
                    <a:pt x="3282962" y="23330"/>
                    <a:pt x="3282962" y="31751"/>
                  </a:cubicBezTo>
                  <a:lnTo>
                    <a:pt x="3282962" y="1169157"/>
                  </a:lnTo>
                  <a:cubicBezTo>
                    <a:pt x="3282962" y="1186692"/>
                    <a:pt x="3268746" y="1200908"/>
                    <a:pt x="3251210" y="1200908"/>
                  </a:cubicBezTo>
                  <a:lnTo>
                    <a:pt x="31751" y="1200908"/>
                  </a:lnTo>
                  <a:cubicBezTo>
                    <a:pt x="14216" y="1200908"/>
                    <a:pt x="0" y="1186692"/>
                    <a:pt x="0" y="1169157"/>
                  </a:cubicBezTo>
                  <a:lnTo>
                    <a:pt x="0" y="31751"/>
                  </a:lnTo>
                  <a:cubicBezTo>
                    <a:pt x="0" y="14216"/>
                    <a:pt x="14216" y="0"/>
                    <a:pt x="31751" y="0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3282961" cy="12580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808443" y="323083"/>
            <a:ext cx="7442044" cy="2605361"/>
            <a:chOff x="0" y="0"/>
            <a:chExt cx="20249271" cy="70890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249271" cy="7089002"/>
            </a:xfrm>
            <a:custGeom>
              <a:avLst/>
              <a:gdLst/>
              <a:ahLst/>
              <a:cxnLst/>
              <a:rect l="l" t="t" r="r" b="b"/>
              <a:pathLst>
                <a:path w="20249271" h="7089002">
                  <a:moveTo>
                    <a:pt x="415408" y="0"/>
                  </a:moveTo>
                  <a:cubicBezTo>
                    <a:pt x="360318" y="0"/>
                    <a:pt x="307312" y="6445"/>
                    <a:pt x="256391" y="19518"/>
                  </a:cubicBezTo>
                  <a:cubicBezTo>
                    <a:pt x="205471" y="32591"/>
                    <a:pt x="160803" y="51188"/>
                    <a:pt x="121793" y="75309"/>
                  </a:cubicBezTo>
                  <a:cubicBezTo>
                    <a:pt x="82784" y="99430"/>
                    <a:pt x="52708" y="127050"/>
                    <a:pt x="31565" y="158536"/>
                  </a:cubicBezTo>
                  <a:cubicBezTo>
                    <a:pt x="10422" y="190022"/>
                    <a:pt x="0" y="222797"/>
                    <a:pt x="0" y="256861"/>
                  </a:cubicBezTo>
                  <a:lnTo>
                    <a:pt x="0" y="6832141"/>
                  </a:lnTo>
                  <a:cubicBezTo>
                    <a:pt x="0" y="6866205"/>
                    <a:pt x="10422" y="6898980"/>
                    <a:pt x="31565" y="6930466"/>
                  </a:cubicBezTo>
                  <a:cubicBezTo>
                    <a:pt x="52708" y="6961953"/>
                    <a:pt x="82784" y="6989756"/>
                    <a:pt x="121496" y="7013877"/>
                  </a:cubicBezTo>
                  <a:cubicBezTo>
                    <a:pt x="160207" y="7037998"/>
                    <a:pt x="205471" y="7056596"/>
                    <a:pt x="256392" y="7069485"/>
                  </a:cubicBezTo>
                  <a:cubicBezTo>
                    <a:pt x="306717" y="7082373"/>
                    <a:pt x="359127" y="7088818"/>
                    <a:pt x="413621" y="7089002"/>
                  </a:cubicBezTo>
                  <a:lnTo>
                    <a:pt x="19835650" y="7089002"/>
                  </a:lnTo>
                  <a:cubicBezTo>
                    <a:pt x="19890144" y="7088818"/>
                    <a:pt x="19942555" y="7082373"/>
                    <a:pt x="19992880" y="7069485"/>
                  </a:cubicBezTo>
                  <a:cubicBezTo>
                    <a:pt x="20043800" y="7056411"/>
                    <a:pt x="20088766" y="7037815"/>
                    <a:pt x="20127775" y="7013877"/>
                  </a:cubicBezTo>
                  <a:cubicBezTo>
                    <a:pt x="20166785" y="6989941"/>
                    <a:pt x="20196862" y="6961953"/>
                    <a:pt x="20217707" y="6930466"/>
                  </a:cubicBezTo>
                  <a:cubicBezTo>
                    <a:pt x="20238552" y="6898980"/>
                    <a:pt x="20249271" y="6866205"/>
                    <a:pt x="20249271" y="6832141"/>
                  </a:cubicBezTo>
                  <a:lnTo>
                    <a:pt x="20249271" y="256861"/>
                  </a:lnTo>
                  <a:cubicBezTo>
                    <a:pt x="20249271" y="222797"/>
                    <a:pt x="20238848" y="190022"/>
                    <a:pt x="20217707" y="158536"/>
                  </a:cubicBezTo>
                  <a:cubicBezTo>
                    <a:pt x="20196563" y="127050"/>
                    <a:pt x="20166487" y="99246"/>
                    <a:pt x="20127775" y="75125"/>
                  </a:cubicBezTo>
                  <a:cubicBezTo>
                    <a:pt x="20089064" y="51004"/>
                    <a:pt x="20043800" y="32407"/>
                    <a:pt x="19992880" y="19518"/>
                  </a:cubicBezTo>
                  <a:cubicBezTo>
                    <a:pt x="19941958" y="6629"/>
                    <a:pt x="19888953" y="0"/>
                    <a:pt x="19833864" y="0"/>
                  </a:cubicBezTo>
                  <a:close/>
                </a:path>
              </a:pathLst>
            </a:custGeom>
            <a:blipFill>
              <a:blip r:embed="rId4"/>
              <a:stretch>
                <a:fillRect t="-523" b="-523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534297" y="1987476"/>
            <a:ext cx="53876" cy="445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6"/>
              </a:lnSpc>
            </a:pPr>
            <a:r>
              <a:rPr lang="en-US" sz="1630">
                <a:solidFill>
                  <a:srgbClr val="3B454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52291" y="1649319"/>
            <a:ext cx="2311598" cy="363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1630" b="1">
                <a:solidFill>
                  <a:srgbClr val="323C6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Charakterystyka trasy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477230" y="2191581"/>
            <a:ext cx="46286" cy="356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6"/>
              </a:lnSpc>
            </a:pPr>
            <a:r>
              <a:rPr lang="en-US" sz="1304" spc="24">
                <a:solidFill>
                  <a:srgbClr val="405449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92917" y="1094736"/>
            <a:ext cx="2271716" cy="62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0"/>
              </a:lnSpc>
            </a:pPr>
            <a:r>
              <a:rPr lang="en-US" sz="3200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32826" y="687493"/>
            <a:ext cx="903486" cy="19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68"/>
              </a:lnSpc>
            </a:pPr>
            <a:r>
              <a:rPr lang="en-US" sz="1059" b="1" spc="20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WARIANT W3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614983" y="687493"/>
            <a:ext cx="417513" cy="19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68"/>
              </a:lnSpc>
            </a:pPr>
            <a:r>
              <a:rPr lang="en-US" sz="1059" b="1" spc="20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23 KM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5505" y="3364141"/>
            <a:ext cx="7206966" cy="3075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0669" lvl="1" indent="-140335" algn="l">
              <a:lnSpc>
                <a:spcPts val="2096"/>
              </a:lnSpc>
              <a:buFont typeface="Arial"/>
              <a:buChar char="•"/>
            </a:pPr>
            <a:r>
              <a:rPr lang="en-US" sz="1299" spc="24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Przebieg trasy jest zbliżony do wariantu W2.</a:t>
            </a:r>
          </a:p>
          <a:p>
            <a:pPr marL="280669" lvl="1" indent="-140335" algn="l">
              <a:lnSpc>
                <a:spcPts val="2096"/>
              </a:lnSpc>
              <a:spcBef>
                <a:spcPct val="0"/>
              </a:spcBef>
              <a:buFont typeface="Arial"/>
              <a:buChar char="•"/>
            </a:pPr>
            <a:r>
              <a:rPr lang="en-US" sz="1299" spc="24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Od Bielska Podlaskiego do Zbucza droga prowadzona jest po północnej stronie DW689, a następnie po stronie południowej do Hajnówki.</a:t>
            </a:r>
          </a:p>
          <a:p>
            <a:pPr marL="280669" lvl="1" indent="-140335" algn="l">
              <a:lnSpc>
                <a:spcPts val="2096"/>
              </a:lnSpc>
              <a:spcBef>
                <a:spcPct val="0"/>
              </a:spcBef>
              <a:buFont typeface="Arial"/>
              <a:buChar char="•"/>
            </a:pPr>
            <a:r>
              <a:rPr lang="en-US" sz="1299" spc="24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Wykorzystano istniejące chodniki w terenach zabudowanych.</a:t>
            </a:r>
          </a:p>
          <a:p>
            <a:pPr marL="280669" lvl="1" indent="-140335" algn="l">
              <a:lnSpc>
                <a:spcPts val="2096"/>
              </a:lnSpc>
              <a:spcBef>
                <a:spcPct val="0"/>
              </a:spcBef>
              <a:buFont typeface="Arial"/>
              <a:buChar char="•"/>
            </a:pPr>
            <a:r>
              <a:rPr lang="en-US" sz="1299" spc="24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Wariant W3, przeciwieństwie do wariantu W2 ogranicza konieczność przebudowy podziemnej infrastruktury</a:t>
            </a:r>
          </a:p>
          <a:p>
            <a:pPr marL="280669" lvl="1" indent="-140335" algn="l">
              <a:lnSpc>
                <a:spcPts val="2096"/>
              </a:lnSpc>
              <a:spcBef>
                <a:spcPct val="0"/>
              </a:spcBef>
              <a:buFont typeface="Arial"/>
              <a:buChar char="•"/>
            </a:pPr>
            <a:r>
              <a:rPr lang="en-US" sz="1299" spc="24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Rozwiązanie ogranicza kolizje infrastrukturalne i ułatwia utrzymanie sieci.</a:t>
            </a:r>
          </a:p>
          <a:p>
            <a:pPr marL="280669" lvl="1" indent="-140335" algn="l">
              <a:lnSpc>
                <a:spcPts val="2096"/>
              </a:lnSpc>
              <a:spcBef>
                <a:spcPct val="0"/>
              </a:spcBef>
              <a:buFont typeface="Arial"/>
              <a:buChar char="•"/>
            </a:pPr>
            <a:r>
              <a:rPr lang="en-US" sz="1299" spc="24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Konieczne są jednak większe wykupy gruntów oraz większe zajęcie terenu pod inwestycję.</a:t>
            </a:r>
          </a:p>
          <a:p>
            <a:pPr marL="280669" lvl="1" indent="-140335" algn="l">
              <a:lnSpc>
                <a:spcPts val="2096"/>
              </a:lnSpc>
              <a:spcBef>
                <a:spcPct val="0"/>
              </a:spcBef>
              <a:buFont typeface="Arial"/>
              <a:buChar char="•"/>
            </a:pPr>
            <a:r>
              <a:rPr lang="en-US" sz="1299" spc="24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Zakres robót obejmuje również przebudowę odwodnienia, przepustów oraz infrastruktury technicznej.</a:t>
            </a:r>
          </a:p>
          <a:p>
            <a:pPr algn="l">
              <a:lnSpc>
                <a:spcPts val="2096"/>
              </a:lnSpc>
              <a:spcBef>
                <a:spcPct val="0"/>
              </a:spcBef>
            </a:pPr>
            <a:endParaRPr lang="en-US" sz="1299" spc="24">
              <a:solidFill>
                <a:srgbClr val="323C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8933522" y="5965695"/>
            <a:ext cx="2496478" cy="421747"/>
            <a:chOff x="0" y="0"/>
            <a:chExt cx="8636000" cy="145893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5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090052" y="5965695"/>
            <a:ext cx="974310" cy="366838"/>
            <a:chOff x="0" y="0"/>
            <a:chExt cx="12986350" cy="48895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6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8966" y="921191"/>
            <a:ext cx="10937097" cy="4938267"/>
            <a:chOff x="0" y="0"/>
            <a:chExt cx="940425" cy="4246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0425" cy="424616"/>
            </a:xfrm>
            <a:custGeom>
              <a:avLst/>
              <a:gdLst/>
              <a:ahLst/>
              <a:cxnLst/>
              <a:rect l="l" t="t" r="r" b="b"/>
              <a:pathLst>
                <a:path w="940425" h="424616">
                  <a:moveTo>
                    <a:pt x="8848" y="0"/>
                  </a:moveTo>
                  <a:lnTo>
                    <a:pt x="931577" y="0"/>
                  </a:lnTo>
                  <a:cubicBezTo>
                    <a:pt x="936464" y="0"/>
                    <a:pt x="940425" y="3961"/>
                    <a:pt x="940425" y="8848"/>
                  </a:cubicBezTo>
                  <a:lnTo>
                    <a:pt x="940425" y="415768"/>
                  </a:lnTo>
                  <a:cubicBezTo>
                    <a:pt x="940425" y="418115"/>
                    <a:pt x="939493" y="420365"/>
                    <a:pt x="937834" y="422025"/>
                  </a:cubicBezTo>
                  <a:cubicBezTo>
                    <a:pt x="936174" y="423684"/>
                    <a:pt x="933924" y="424616"/>
                    <a:pt x="931577" y="424616"/>
                  </a:cubicBezTo>
                  <a:lnTo>
                    <a:pt x="8848" y="424616"/>
                  </a:lnTo>
                  <a:cubicBezTo>
                    <a:pt x="6502" y="424616"/>
                    <a:pt x="4251" y="423684"/>
                    <a:pt x="2592" y="422025"/>
                  </a:cubicBezTo>
                  <a:cubicBezTo>
                    <a:pt x="932" y="420365"/>
                    <a:pt x="0" y="418115"/>
                    <a:pt x="0" y="415768"/>
                  </a:cubicBezTo>
                  <a:lnTo>
                    <a:pt x="0" y="8848"/>
                  </a:lnTo>
                  <a:cubicBezTo>
                    <a:pt x="0" y="6502"/>
                    <a:pt x="932" y="4251"/>
                    <a:pt x="2592" y="2592"/>
                  </a:cubicBezTo>
                  <a:cubicBezTo>
                    <a:pt x="4251" y="932"/>
                    <a:pt x="6502" y="0"/>
                    <a:pt x="8848" y="0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940425" cy="4817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71649" y="1080392"/>
            <a:ext cx="10142159" cy="4775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0669" lvl="1" indent="-140335" algn="l">
              <a:lnSpc>
                <a:spcPts val="2169"/>
              </a:lnSpc>
              <a:buFont typeface="Arial"/>
              <a:buChar char="•"/>
            </a:pP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Wszystkie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analizowane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warianty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przewidują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budowę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ciągu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pieszo-rowerowego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długości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około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23 km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pomiędzy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Bielskiem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Podlaskim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Hajnówką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280669" lvl="1" indent="-140335" algn="l">
              <a:lnSpc>
                <a:spcPts val="2169"/>
              </a:lnSpc>
              <a:buFont typeface="Arial"/>
              <a:buChar char="•"/>
            </a:pPr>
            <a:r>
              <a:rPr lang="pl-PL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Droga dla pieszych i rowerów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zapewnia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poprawę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bezpieczeństwa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niechronionych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uczestników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ruchu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oraz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zwiększenie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atrakcyjności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transportu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rowerowego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regionie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280669" lvl="1" indent="-140335" algn="l">
              <a:lnSpc>
                <a:spcPts val="2169"/>
              </a:lnSpc>
              <a:buFont typeface="Arial"/>
              <a:buChar char="•"/>
            </a:pP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Wariant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W1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charakteryzuje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największym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odsunięciem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od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jezdni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pl-PL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jednak powoduje dużą ingerencję w tereny przyległe (konieczność wykupu nieruchomości, wycinka drzew, większa zajętość terenu, zdecydowanie wyższe koszty realizacji)</a:t>
            </a:r>
            <a:endParaRPr lang="en-US" sz="1299" dirty="0">
              <a:solidFill>
                <a:srgbClr val="323C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0669" lvl="1" indent="-140335" algn="l">
              <a:lnSpc>
                <a:spcPts val="2169"/>
              </a:lnSpc>
              <a:buFont typeface="Arial"/>
              <a:buChar char="•"/>
            </a:pP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Wariant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W2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pozwala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największe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wykorzystanie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istniejącej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infrastruktury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oraz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ograniczenie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wykupów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gruntów</a:t>
            </a:r>
            <a:r>
              <a:rPr lang="pl-PL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(najmniejsza zajętość terenów przyległych, wykorzystanie istniejącej infrastruktury, niższe koszty realizacji)</a:t>
            </a:r>
            <a:endParaRPr lang="en-US" sz="1299" dirty="0">
              <a:solidFill>
                <a:srgbClr val="323C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0669" lvl="1" indent="-140335">
              <a:lnSpc>
                <a:spcPts val="2169"/>
              </a:lnSpc>
              <a:buFont typeface="Arial"/>
              <a:buChar char="•"/>
            </a:pP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Wariant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W3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eliminuje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część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kolizji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infrastrukturą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techniczną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jednak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wiąże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koniecznością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większego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zajęcia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terenów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prywatnych</a:t>
            </a:r>
            <a:r>
              <a:rPr lang="pl-PL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(konieczność wykupu nieruchomości, wycinka drzew, większa zajętość terenu, zdecydowanie wyższe koszty realizacji)</a:t>
            </a:r>
            <a:endParaRPr lang="en-US" sz="1299" dirty="0">
              <a:solidFill>
                <a:srgbClr val="323C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0669" lvl="1" indent="-140335" algn="l">
              <a:lnSpc>
                <a:spcPts val="2169"/>
              </a:lnSpc>
              <a:buFont typeface="Arial"/>
              <a:buChar char="•"/>
            </a:pPr>
            <a:endParaRPr lang="en-US" sz="1299" dirty="0">
              <a:solidFill>
                <a:srgbClr val="323C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0669" lvl="1" indent="-140335" algn="l">
              <a:lnSpc>
                <a:spcPts val="2169"/>
              </a:lnSpc>
              <a:buFont typeface="Arial"/>
              <a:buChar char="•"/>
            </a:pP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We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wszystkich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wariantach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przewidziano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przebudowę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infrastruktury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technicznej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odwodnienia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oraz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budowę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przebudowę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przepustów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280669" lvl="1" indent="-140335" algn="l">
              <a:lnSpc>
                <a:spcPts val="2169"/>
              </a:lnSpc>
              <a:buFont typeface="Arial"/>
              <a:buChar char="•"/>
            </a:pP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Realizacja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inwestycji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przyczyni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poprawy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spójności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sieci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transportowej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oraz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zwiększenia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dostępności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komunikacyjnej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pomiędzy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Bielskiem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Podlaskim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99" dirty="0" err="1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Hajnówką</a:t>
            </a:r>
            <a:r>
              <a:rPr lang="en-US" sz="1299" dirty="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2169"/>
              </a:lnSpc>
            </a:pPr>
            <a:endParaRPr lang="en-US" sz="1299" dirty="0">
              <a:solidFill>
                <a:srgbClr val="323C6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2169"/>
              </a:lnSpc>
              <a:spcBef>
                <a:spcPct val="0"/>
              </a:spcBef>
            </a:pPr>
            <a:r>
              <a:rPr lang="en-US" sz="1299" b="1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​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3467" y="5533292"/>
            <a:ext cx="4534116" cy="724619"/>
            <a:chOff x="0" y="0"/>
            <a:chExt cx="1384552" cy="2212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4552" cy="221272"/>
            </a:xfrm>
            <a:custGeom>
              <a:avLst/>
              <a:gdLst/>
              <a:ahLst/>
              <a:cxnLst/>
              <a:rect l="l" t="t" r="r" b="b"/>
              <a:pathLst>
                <a:path w="1384552" h="221272">
                  <a:moveTo>
                    <a:pt x="21344" y="0"/>
                  </a:moveTo>
                  <a:lnTo>
                    <a:pt x="1363208" y="0"/>
                  </a:lnTo>
                  <a:cubicBezTo>
                    <a:pt x="1368869" y="0"/>
                    <a:pt x="1374298" y="2249"/>
                    <a:pt x="1378300" y="6251"/>
                  </a:cubicBezTo>
                  <a:cubicBezTo>
                    <a:pt x="1382303" y="10254"/>
                    <a:pt x="1384552" y="15683"/>
                    <a:pt x="1384552" y="21344"/>
                  </a:cubicBezTo>
                  <a:lnTo>
                    <a:pt x="1384552" y="199928"/>
                  </a:lnTo>
                  <a:cubicBezTo>
                    <a:pt x="1384552" y="211716"/>
                    <a:pt x="1374996" y="221272"/>
                    <a:pt x="1363208" y="221272"/>
                  </a:cubicBezTo>
                  <a:lnTo>
                    <a:pt x="21344" y="221272"/>
                  </a:lnTo>
                  <a:cubicBezTo>
                    <a:pt x="9556" y="221272"/>
                    <a:pt x="0" y="211716"/>
                    <a:pt x="0" y="199928"/>
                  </a:cubicBezTo>
                  <a:lnTo>
                    <a:pt x="0" y="21344"/>
                  </a:lnTo>
                  <a:cubicBezTo>
                    <a:pt x="0" y="9556"/>
                    <a:pt x="9556" y="0"/>
                    <a:pt x="21344" y="0"/>
                  </a:cubicBezTo>
                  <a:close/>
                </a:path>
              </a:pathLst>
            </a:custGeom>
            <a:solidFill>
              <a:srgbClr val="99C5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384552" cy="2784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43920" y="258611"/>
            <a:ext cx="3752923" cy="62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3"/>
              </a:lnSpc>
            </a:pPr>
            <a:r>
              <a:rPr lang="en-US" sz="3213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Podsumowanie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706" y="5702288"/>
            <a:ext cx="4415638" cy="407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9"/>
              </a:lnSpc>
              <a:spcBef>
                <a:spcPct val="0"/>
              </a:spcBef>
            </a:pPr>
            <a:r>
              <a:rPr lang="en-US" sz="1000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Zachęcamy do zapoznania się z pełną dokumentacją wszystkich wariantów i składania uwag w ramach konsultacji społecznych.​​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933522" y="5965695"/>
            <a:ext cx="2496478" cy="421747"/>
            <a:chOff x="0" y="0"/>
            <a:chExt cx="8636000" cy="145893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2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090052" y="5965695"/>
            <a:ext cx="974310" cy="366838"/>
            <a:chOff x="0" y="0"/>
            <a:chExt cx="12986350" cy="48895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3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793256"/>
            <a:ext cx="11430000" cy="2671763"/>
          </a:xfrm>
          <a:custGeom>
            <a:avLst/>
            <a:gdLst/>
            <a:ahLst/>
            <a:cxnLst/>
            <a:rect l="l" t="t" r="r" b="b"/>
            <a:pathLst>
              <a:path w="11430000" h="2671763">
                <a:moveTo>
                  <a:pt x="0" y="0"/>
                </a:moveTo>
                <a:lnTo>
                  <a:pt x="11430000" y="0"/>
                </a:lnTo>
                <a:lnTo>
                  <a:pt x="11430000" y="2671763"/>
                </a:lnTo>
                <a:lnTo>
                  <a:pt x="0" y="2671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TextBox 3"/>
          <p:cNvSpPr txBox="1"/>
          <p:nvPr/>
        </p:nvSpPr>
        <p:spPr>
          <a:xfrm>
            <a:off x="643920" y="258611"/>
            <a:ext cx="4550381" cy="62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3"/>
              </a:lnSpc>
            </a:pPr>
            <a:r>
              <a:rPr lang="en-US" sz="3213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Plan Orientacyjny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933522" y="5965695"/>
            <a:ext cx="2496478" cy="421747"/>
            <a:chOff x="0" y="0"/>
            <a:chExt cx="8636000" cy="14589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3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90052" y="5965695"/>
            <a:ext cx="974310" cy="366838"/>
            <a:chOff x="0" y="0"/>
            <a:chExt cx="12986350" cy="4889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4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5286" y="201145"/>
            <a:ext cx="1264557" cy="266706"/>
          </a:xfrm>
          <a:custGeom>
            <a:avLst/>
            <a:gdLst/>
            <a:ahLst/>
            <a:cxnLst/>
            <a:rect l="l" t="t" r="r" b="b"/>
            <a:pathLst>
              <a:path w="1264557" h="266706">
                <a:moveTo>
                  <a:pt x="0" y="0"/>
                </a:moveTo>
                <a:lnTo>
                  <a:pt x="1264556" y="0"/>
                </a:lnTo>
                <a:lnTo>
                  <a:pt x="1264556" y="266707"/>
                </a:lnTo>
                <a:lnTo>
                  <a:pt x="0" y="2667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900328" y="229047"/>
            <a:ext cx="999970" cy="210903"/>
          </a:xfrm>
          <a:custGeom>
            <a:avLst/>
            <a:gdLst/>
            <a:ahLst/>
            <a:cxnLst/>
            <a:rect l="l" t="t" r="r" b="b"/>
            <a:pathLst>
              <a:path w="999970" h="210903">
                <a:moveTo>
                  <a:pt x="0" y="0"/>
                </a:moveTo>
                <a:lnTo>
                  <a:pt x="999969" y="0"/>
                </a:lnTo>
                <a:lnTo>
                  <a:pt x="999969" y="210903"/>
                </a:lnTo>
                <a:lnTo>
                  <a:pt x="0" y="2109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2204456" y="194650"/>
            <a:ext cx="1264557" cy="266706"/>
          </a:xfrm>
          <a:custGeom>
            <a:avLst/>
            <a:gdLst/>
            <a:ahLst/>
            <a:cxnLst/>
            <a:rect l="l" t="t" r="r" b="b"/>
            <a:pathLst>
              <a:path w="1264557" h="266706">
                <a:moveTo>
                  <a:pt x="0" y="0"/>
                </a:moveTo>
                <a:lnTo>
                  <a:pt x="1264557" y="0"/>
                </a:lnTo>
                <a:lnTo>
                  <a:pt x="1264557" y="266707"/>
                </a:lnTo>
                <a:lnTo>
                  <a:pt x="0" y="2667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2336750" y="222552"/>
            <a:ext cx="999970" cy="210903"/>
          </a:xfrm>
          <a:custGeom>
            <a:avLst/>
            <a:gdLst/>
            <a:ahLst/>
            <a:cxnLst/>
            <a:rect l="l" t="t" r="r" b="b"/>
            <a:pathLst>
              <a:path w="999970" h="210903">
                <a:moveTo>
                  <a:pt x="0" y="0"/>
                </a:moveTo>
                <a:lnTo>
                  <a:pt x="999970" y="0"/>
                </a:lnTo>
                <a:lnTo>
                  <a:pt x="999970" y="210903"/>
                </a:lnTo>
                <a:lnTo>
                  <a:pt x="0" y="2109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945821" y="218474"/>
            <a:ext cx="903486" cy="19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68"/>
              </a:lnSpc>
            </a:pPr>
            <a:r>
              <a:rPr lang="en-US" sz="1059" b="1" spc="20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WARIANT W2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27979" y="218474"/>
            <a:ext cx="417513" cy="194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68"/>
              </a:lnSpc>
            </a:pPr>
            <a:r>
              <a:rPr lang="en-US" sz="1059" b="1" spc="20">
                <a:solidFill>
                  <a:srgbClr val="004AA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23 KM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5912" y="625717"/>
            <a:ext cx="2271716" cy="62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40"/>
              </a:lnSpc>
            </a:pPr>
            <a:r>
              <a:rPr lang="en-US" sz="3200">
                <a:solidFill>
                  <a:srgbClr val="323C6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W2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985854" y="524759"/>
            <a:ext cx="7291116" cy="5080007"/>
            <a:chOff x="0" y="0"/>
            <a:chExt cx="1379188" cy="96093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9188" cy="960935"/>
            </a:xfrm>
            <a:custGeom>
              <a:avLst/>
              <a:gdLst/>
              <a:ahLst/>
              <a:cxnLst/>
              <a:rect l="l" t="t" r="r" b="b"/>
              <a:pathLst>
                <a:path w="1379188" h="960935">
                  <a:moveTo>
                    <a:pt x="13273" y="0"/>
                  </a:moveTo>
                  <a:lnTo>
                    <a:pt x="1365915" y="0"/>
                  </a:lnTo>
                  <a:cubicBezTo>
                    <a:pt x="1373246" y="0"/>
                    <a:pt x="1379188" y="5942"/>
                    <a:pt x="1379188" y="13273"/>
                  </a:cubicBezTo>
                  <a:lnTo>
                    <a:pt x="1379188" y="947662"/>
                  </a:lnTo>
                  <a:cubicBezTo>
                    <a:pt x="1379188" y="954992"/>
                    <a:pt x="1373246" y="960935"/>
                    <a:pt x="1365915" y="960935"/>
                  </a:cubicBezTo>
                  <a:lnTo>
                    <a:pt x="13273" y="960935"/>
                  </a:lnTo>
                  <a:cubicBezTo>
                    <a:pt x="9753" y="960935"/>
                    <a:pt x="6377" y="959536"/>
                    <a:pt x="3888" y="957047"/>
                  </a:cubicBezTo>
                  <a:cubicBezTo>
                    <a:pt x="1398" y="954558"/>
                    <a:pt x="0" y="951182"/>
                    <a:pt x="0" y="947662"/>
                  </a:cubicBezTo>
                  <a:lnTo>
                    <a:pt x="0" y="13273"/>
                  </a:lnTo>
                  <a:cubicBezTo>
                    <a:pt x="0" y="5942"/>
                    <a:pt x="5942" y="0"/>
                    <a:pt x="13273" y="0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379188" cy="1018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5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96568" y="1589262"/>
            <a:ext cx="3344521" cy="4826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37491" lvl="1" indent="-118745" algn="l">
              <a:lnSpc>
                <a:spcPts val="1774"/>
              </a:lnSpc>
              <a:spcBef>
                <a:spcPct val="0"/>
              </a:spcBef>
              <a:buFont typeface="Arial"/>
              <a:buChar char="•"/>
            </a:pP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Trasa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rozpoczyna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Bielsku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Podlaskim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miejscowości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Zbucz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prowadzona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jest po </a:t>
            </a:r>
            <a:r>
              <a:rPr lang="pl-PL" sz="1100" spc="20" dirty="0">
                <a:latin typeface="Open Sans"/>
                <a:ea typeface="Open Sans"/>
                <a:cs typeface="Open Sans"/>
                <a:sym typeface="Open Sans"/>
              </a:rPr>
              <a:t>lewej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stronie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drogi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wojewódzkiej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nr 689. W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miejscowości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Zbucz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następuje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przejście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1100" spc="20" dirty="0">
                <a:latin typeface="Open Sans"/>
                <a:ea typeface="Open Sans"/>
                <a:cs typeface="Open Sans"/>
                <a:sym typeface="Open Sans"/>
              </a:rPr>
              <a:t>prawą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stronę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drogi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Następnie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droga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pieszych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rowerów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przebiega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po </a:t>
            </a:r>
            <a:r>
              <a:rPr lang="pl-PL" sz="1100" spc="20" dirty="0">
                <a:latin typeface="Open Sans"/>
                <a:ea typeface="Open Sans"/>
                <a:cs typeface="Open Sans"/>
                <a:sym typeface="Open Sans"/>
              </a:rPr>
              <a:t>prawej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stronie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DW689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aż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Hajnówki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237491" lvl="1" indent="-118745" algn="l">
              <a:lnSpc>
                <a:spcPts val="1774"/>
              </a:lnSpc>
              <a:spcBef>
                <a:spcPct val="0"/>
              </a:spcBef>
              <a:buFont typeface="Arial"/>
              <a:buChar char="•"/>
            </a:pP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W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Bielsku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Podlaskim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Zbuczu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oraz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Hajnówce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wykorzystano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istniejącą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infrastrukturę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pieszych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poprzez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poszerzenie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dostosowanie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istniejących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chodników</a:t>
            </a:r>
            <a:endParaRPr lang="en-US" sz="1100" spc="20" dirty="0">
              <a:latin typeface="Open Sans"/>
              <a:ea typeface="Open Sans"/>
              <a:cs typeface="Open Sans"/>
              <a:sym typeface="Open Sans"/>
            </a:endParaRPr>
          </a:p>
          <a:p>
            <a:pPr marL="237491" lvl="1" indent="-118745" algn="l">
              <a:lnSpc>
                <a:spcPts val="1774"/>
              </a:lnSpc>
              <a:spcBef>
                <a:spcPct val="0"/>
              </a:spcBef>
              <a:buFont typeface="Arial"/>
              <a:buChar char="•"/>
            </a:pP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Projektowana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droga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pieszych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rowerów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będzie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miała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min</a:t>
            </a:r>
            <a:r>
              <a:rPr lang="pl-PL" sz="1100" spc="20" dirty="0">
                <a:latin typeface="Open Sans"/>
                <a:ea typeface="Open Sans"/>
                <a:cs typeface="Open Sans"/>
                <a:sym typeface="Open Sans"/>
              </a:rPr>
              <a:t>.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3,0m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szerokości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237491" lvl="1" indent="-118745" algn="l">
              <a:lnSpc>
                <a:spcPts val="1774"/>
              </a:lnSpc>
              <a:spcBef>
                <a:spcPct val="0"/>
              </a:spcBef>
              <a:buFont typeface="Arial"/>
              <a:buChar char="•"/>
            </a:pPr>
            <a:r>
              <a:rPr lang="pl-PL" sz="1100" spc="20" dirty="0">
                <a:latin typeface="Open Sans"/>
                <a:ea typeface="Open Sans"/>
                <a:cs typeface="Open Sans"/>
                <a:sym typeface="Open Sans"/>
              </a:rPr>
              <a:t>Usytuowanie </a:t>
            </a:r>
            <a:r>
              <a:rPr lang="pl-PL" sz="1100" spc="20" dirty="0" err="1">
                <a:latin typeface="Open Sans"/>
                <a:ea typeface="Open Sans"/>
                <a:cs typeface="Open Sans"/>
                <a:sym typeface="Open Sans"/>
              </a:rPr>
              <a:t>DDRiP</a:t>
            </a:r>
            <a:r>
              <a:rPr lang="pl-PL" sz="1100" spc="20" dirty="0">
                <a:latin typeface="Open Sans"/>
                <a:ea typeface="Open Sans"/>
                <a:cs typeface="Open Sans"/>
                <a:sym typeface="Open Sans"/>
              </a:rPr>
              <a:t> przy drodze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pozwala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ograniczyć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zakres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wykupów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nieruchomości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oraz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zmniejszyć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koszty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realizacji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inwestycji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237491" lvl="1" indent="-118745" algn="l">
              <a:lnSpc>
                <a:spcPts val="1774"/>
              </a:lnSpc>
              <a:spcBef>
                <a:spcPct val="0"/>
              </a:spcBef>
              <a:buFont typeface="Arial"/>
              <a:buChar char="•"/>
            </a:pP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W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ramach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inwestycji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przewidziano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budowę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przebudowę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przepustów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odwodnienia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oraz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infrastruktury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technicznej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kolidującej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inwestycją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1774"/>
              </a:lnSpc>
              <a:spcBef>
                <a:spcPct val="0"/>
              </a:spcBef>
            </a:pPr>
            <a:endParaRPr lang="en-US" sz="1100" spc="20" dirty="0">
              <a:solidFill>
                <a:srgbClr val="323C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114167" y="821460"/>
            <a:ext cx="7034489" cy="4364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74"/>
              </a:lnSpc>
              <a:spcBef>
                <a:spcPct val="0"/>
              </a:spcBef>
            </a:pP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Na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pełen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zakres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inwestycyjny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przedsięwzięcia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składać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się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będą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następujące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działania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  <a:p>
            <a:pPr marL="237491" lvl="1" indent="-118745" algn="l">
              <a:lnSpc>
                <a:spcPts val="1774"/>
              </a:lnSpc>
              <a:buFont typeface="Arial"/>
              <a:buChar char="•"/>
            </a:pP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budowa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drogi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pieszych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rowerów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</a:t>
            </a:r>
          </a:p>
          <a:p>
            <a:pPr marL="237491" lvl="1" indent="-118745" algn="l">
              <a:lnSpc>
                <a:spcPts val="1774"/>
              </a:lnSpc>
              <a:buFont typeface="Arial"/>
              <a:buChar char="•"/>
            </a:pP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budowa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drogi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rowerów</a:t>
            </a:r>
            <a:r>
              <a:rPr lang="pl-PL" sz="1100" spc="20" dirty="0">
                <a:latin typeface="Open Sans"/>
                <a:ea typeface="Open Sans"/>
                <a:cs typeface="Open Sans"/>
                <a:sym typeface="Open Sans"/>
              </a:rPr>
              <a:t> w rejonie przystanków autobusowych</a:t>
            </a:r>
            <a:endParaRPr lang="en-US" sz="1100" spc="20" dirty="0">
              <a:latin typeface="Open Sans"/>
              <a:ea typeface="Open Sans"/>
              <a:cs typeface="Open Sans"/>
              <a:sym typeface="Open Sans"/>
            </a:endParaRPr>
          </a:p>
          <a:p>
            <a:pPr marL="237491" lvl="1" indent="-118745">
              <a:lnSpc>
                <a:spcPts val="1774"/>
              </a:lnSpc>
              <a:buFont typeface="Arial"/>
              <a:buChar char="•"/>
            </a:pP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budowa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drogi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pieszych</a:t>
            </a:r>
            <a:r>
              <a:rPr lang="pl-PL" sz="1100" spc="20" dirty="0">
                <a:latin typeface="Open Sans"/>
                <a:ea typeface="Open Sans"/>
                <a:cs typeface="Open Sans"/>
                <a:sym typeface="Open Sans"/>
              </a:rPr>
              <a:t> w rejonie skrzyżowań i przystanków autobusowych</a:t>
            </a:r>
            <a:endParaRPr lang="en-US" sz="1100" spc="20" dirty="0">
              <a:latin typeface="Open Sans"/>
              <a:ea typeface="Open Sans"/>
              <a:cs typeface="Open Sans"/>
              <a:sym typeface="Open Sans"/>
            </a:endParaRPr>
          </a:p>
          <a:p>
            <a:pPr marL="237491" lvl="1" indent="-118745" algn="l">
              <a:lnSpc>
                <a:spcPts val="1774"/>
              </a:lnSpc>
              <a:buFont typeface="Arial"/>
              <a:buChar char="•"/>
            </a:pP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przebudowa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zjazdów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pl-PL" sz="1100" spc="20" dirty="0">
                <a:latin typeface="Open Sans"/>
                <a:ea typeface="Open Sans"/>
                <a:cs typeface="Open Sans"/>
                <a:sym typeface="Open Sans"/>
              </a:rPr>
              <a:t> w niezbędnym zakresie umożliwiającym przebieg </a:t>
            </a:r>
            <a:r>
              <a:rPr lang="pl-PL" sz="1100" spc="20" dirty="0" err="1">
                <a:latin typeface="Open Sans"/>
                <a:ea typeface="Open Sans"/>
                <a:cs typeface="Open Sans"/>
                <a:sym typeface="Open Sans"/>
              </a:rPr>
              <a:t>DDPiR</a:t>
            </a:r>
            <a:endParaRPr lang="en-US" sz="1100" spc="20" dirty="0">
              <a:latin typeface="Open Sans"/>
              <a:ea typeface="Open Sans"/>
              <a:cs typeface="Open Sans"/>
              <a:sym typeface="Open Sans"/>
            </a:endParaRPr>
          </a:p>
          <a:p>
            <a:pPr marL="237491" lvl="1" indent="-118745" algn="l">
              <a:lnSpc>
                <a:spcPts val="1774"/>
              </a:lnSpc>
              <a:buFont typeface="Arial"/>
              <a:buChar char="•"/>
            </a:pP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przebudowa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istniejącego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oświetlenia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drogowego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</a:t>
            </a:r>
          </a:p>
          <a:p>
            <a:pPr marL="237491" lvl="1" indent="-118745" algn="l">
              <a:lnSpc>
                <a:spcPts val="1774"/>
              </a:lnSpc>
              <a:buFont typeface="Arial"/>
              <a:buChar char="•"/>
            </a:pP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budowa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doświetlenia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przejść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dla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pieszych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rowerów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wraz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ze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strefami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przejściowymi</a:t>
            </a:r>
            <a:endParaRPr lang="en-US" sz="1100" spc="20" dirty="0">
              <a:latin typeface="Open Sans"/>
              <a:ea typeface="Open Sans"/>
              <a:cs typeface="Open Sans"/>
              <a:sym typeface="Open Sans"/>
            </a:endParaRPr>
          </a:p>
          <a:p>
            <a:pPr marL="237491" lvl="1" indent="-118745" algn="l">
              <a:lnSpc>
                <a:spcPts val="1774"/>
              </a:lnSpc>
              <a:buFont typeface="Arial"/>
              <a:buChar char="•"/>
            </a:pP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przebudowa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odwodnienia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</a:t>
            </a:r>
          </a:p>
          <a:p>
            <a:pPr marL="237491" lvl="1" indent="-118745" algn="l">
              <a:lnSpc>
                <a:spcPts val="1774"/>
              </a:lnSpc>
              <a:buFont typeface="Arial"/>
              <a:buChar char="•"/>
            </a:pP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budowa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kanalizacji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deszczowej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</a:t>
            </a:r>
          </a:p>
          <a:p>
            <a:pPr marL="237491" lvl="1" indent="-118745" algn="l">
              <a:lnSpc>
                <a:spcPts val="1774"/>
              </a:lnSpc>
              <a:buFont typeface="Arial"/>
              <a:buChar char="•"/>
            </a:pP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przebudowa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rowów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melioracyjnych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pl-PL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en-US" sz="1100" spc="20" dirty="0">
              <a:latin typeface="Open Sans"/>
              <a:ea typeface="Open Sans"/>
              <a:cs typeface="Open Sans"/>
              <a:sym typeface="Open Sans"/>
            </a:endParaRPr>
          </a:p>
          <a:p>
            <a:pPr marL="237491" lvl="1" indent="-118745" algn="l">
              <a:lnSpc>
                <a:spcPts val="1774"/>
              </a:lnSpc>
              <a:buFont typeface="Arial"/>
              <a:buChar char="•"/>
            </a:pP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budowa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przebudowa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przepustów</a:t>
            </a:r>
            <a:r>
              <a:rPr lang="pl-PL" sz="1100" strike="sngStrike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1100" spc="20" dirty="0">
                <a:latin typeface="Open Sans"/>
                <a:ea typeface="Open Sans"/>
                <a:cs typeface="Open Sans"/>
                <a:sym typeface="Open Sans"/>
              </a:rPr>
              <a:t>pod koroną drogi</a:t>
            </a:r>
            <a:endParaRPr lang="en-US" sz="1100" spc="20" dirty="0">
              <a:latin typeface="Open Sans"/>
              <a:ea typeface="Open Sans"/>
              <a:cs typeface="Open Sans"/>
              <a:sym typeface="Open Sans"/>
            </a:endParaRPr>
          </a:p>
          <a:p>
            <a:pPr marL="237491" lvl="1" indent="-118745" algn="l">
              <a:lnSpc>
                <a:spcPts val="1774"/>
              </a:lnSpc>
              <a:buFont typeface="Arial"/>
              <a:buChar char="•"/>
            </a:pP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przebudowa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infrastruktury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wodociągowej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kolidującej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planowaną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inwestycją</a:t>
            </a:r>
            <a:endParaRPr lang="en-US" sz="1100" spc="20" dirty="0">
              <a:latin typeface="Open Sans"/>
              <a:ea typeface="Open Sans"/>
              <a:cs typeface="Open Sans"/>
              <a:sym typeface="Open Sans"/>
            </a:endParaRPr>
          </a:p>
          <a:p>
            <a:pPr marL="237491" lvl="1" indent="-118745" algn="l">
              <a:lnSpc>
                <a:spcPts val="1774"/>
              </a:lnSpc>
              <a:buFont typeface="Arial"/>
              <a:buChar char="•"/>
            </a:pP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przebudowa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przełożenie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lub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zabezpieczenie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infrastruktury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elektroenergetycznej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oraz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telekomunikacyjnej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kolidujących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planowaną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inwestycją</a:t>
            </a:r>
            <a:endParaRPr lang="en-US" sz="1100" spc="20" dirty="0">
              <a:latin typeface="Open Sans"/>
              <a:ea typeface="Open Sans"/>
              <a:cs typeface="Open Sans"/>
              <a:sym typeface="Open Sans"/>
            </a:endParaRPr>
          </a:p>
          <a:p>
            <a:pPr marL="237491" lvl="1" indent="-118745" algn="l">
              <a:lnSpc>
                <a:spcPts val="1774"/>
              </a:lnSpc>
              <a:buFont typeface="Arial"/>
              <a:buChar char="•"/>
            </a:pP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roboty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rozbiórkowe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tym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rozbiórki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elementów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dróg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ulic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nawierzchni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jezdni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nawierzchni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zjazdów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przepustów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oznakowania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sieci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kolidujących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inwestycją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tj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telekomunikacyjnej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wodociągowej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elektroenergetycznej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ogrodzeń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znaków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drogowych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pl-PL" sz="1100" spc="20" dirty="0">
                <a:latin typeface="Open Sans"/>
                <a:ea typeface="Open Sans"/>
                <a:cs typeface="Open Sans"/>
                <a:sym typeface="Open Sans"/>
              </a:rPr>
              <a:t> w zakresie niezbędnym do realizacji inwestycji</a:t>
            </a:r>
            <a:endParaRPr lang="en-US" sz="1100" spc="20" dirty="0">
              <a:latin typeface="Open Sans"/>
              <a:ea typeface="Open Sans"/>
              <a:cs typeface="Open Sans"/>
              <a:sym typeface="Open Sans"/>
            </a:endParaRPr>
          </a:p>
          <a:p>
            <a:pPr marL="237491" lvl="1" indent="-118745" algn="l">
              <a:lnSpc>
                <a:spcPts val="1774"/>
              </a:lnSpc>
              <a:buFont typeface="Arial"/>
              <a:buChar char="•"/>
            </a:pP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wycinka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istniejącej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zieleni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tj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drzew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krzewów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kolidujących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projektowaną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inwestycją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237491" lvl="1" indent="-118745" algn="l">
              <a:lnSpc>
                <a:spcPts val="1774"/>
              </a:lnSpc>
              <a:buFont typeface="Arial"/>
              <a:buChar char="•"/>
            </a:pP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budowę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przebudowę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urządzeń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w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zakresie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bezpieczeństwa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ruchu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drogowego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ochrony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100" spc="20" dirty="0" err="1">
                <a:latin typeface="Open Sans"/>
                <a:ea typeface="Open Sans"/>
                <a:cs typeface="Open Sans"/>
                <a:sym typeface="Open Sans"/>
              </a:rPr>
              <a:t>środowiska</a:t>
            </a:r>
            <a:r>
              <a:rPr lang="en-US" sz="1100" spc="20" dirty="0"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5971" y="1130440"/>
            <a:ext cx="2955118" cy="363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1630" b="1" dirty="0" err="1">
                <a:solidFill>
                  <a:srgbClr val="323C6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Charakterystyka</a:t>
            </a:r>
            <a:r>
              <a:rPr lang="en-US" sz="1630" b="1" dirty="0">
                <a:solidFill>
                  <a:srgbClr val="323C6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30" b="1" dirty="0" err="1">
                <a:solidFill>
                  <a:srgbClr val="323C6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trasy</a:t>
            </a:r>
            <a:endParaRPr lang="en-US" sz="1630" b="1" dirty="0">
              <a:solidFill>
                <a:srgbClr val="323C68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8933522" y="5965695"/>
            <a:ext cx="2496478" cy="421747"/>
            <a:chOff x="0" y="0"/>
            <a:chExt cx="8636000" cy="145893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4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090052" y="5965695"/>
            <a:ext cx="974310" cy="366838"/>
            <a:chOff x="0" y="0"/>
            <a:chExt cx="12986350" cy="4889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5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35822"/>
            <a:ext cx="11430000" cy="5503383"/>
          </a:xfrm>
          <a:custGeom>
            <a:avLst/>
            <a:gdLst/>
            <a:ahLst/>
            <a:cxnLst/>
            <a:rect l="l" t="t" r="r" b="b"/>
            <a:pathLst>
              <a:path w="11430000" h="5503383">
                <a:moveTo>
                  <a:pt x="0" y="0"/>
                </a:moveTo>
                <a:lnTo>
                  <a:pt x="11430000" y="0"/>
                </a:lnTo>
                <a:lnTo>
                  <a:pt x="11430000" y="5503383"/>
                </a:lnTo>
                <a:lnTo>
                  <a:pt x="0" y="55033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6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3612658" y="-3503139"/>
            <a:ext cx="715235" cy="7940550"/>
            <a:chOff x="0" y="0"/>
            <a:chExt cx="300939" cy="3341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939" cy="3341033"/>
            </a:xfrm>
            <a:custGeom>
              <a:avLst/>
              <a:gdLst/>
              <a:ahLst/>
              <a:cxnLst/>
              <a:rect l="l" t="t" r="r" b="b"/>
              <a:pathLst>
                <a:path w="300939" h="3341033">
                  <a:moveTo>
                    <a:pt x="100367" y="3321964"/>
                  </a:moveTo>
                  <a:cubicBezTo>
                    <a:pt x="115796" y="3333478"/>
                    <a:pt x="133336" y="3341033"/>
                    <a:pt x="150551" y="3341033"/>
                  </a:cubicBezTo>
                  <a:cubicBezTo>
                    <a:pt x="167766" y="3341033"/>
                    <a:pt x="184332" y="3334557"/>
                    <a:pt x="199597" y="3323043"/>
                  </a:cubicBezTo>
                  <a:cubicBezTo>
                    <a:pt x="199923" y="3322683"/>
                    <a:pt x="200247" y="3322683"/>
                    <a:pt x="200572" y="3322324"/>
                  </a:cubicBezTo>
                  <a:cubicBezTo>
                    <a:pt x="257901" y="3276268"/>
                    <a:pt x="300127" y="3154655"/>
                    <a:pt x="300939" y="2956372"/>
                  </a:cubicBezTo>
                  <a:lnTo>
                    <a:pt x="300939" y="0"/>
                  </a:lnTo>
                  <a:lnTo>
                    <a:pt x="0" y="0"/>
                  </a:lnTo>
                  <a:lnTo>
                    <a:pt x="0" y="2954178"/>
                  </a:lnTo>
                  <a:cubicBezTo>
                    <a:pt x="812" y="3155373"/>
                    <a:pt x="42388" y="3276988"/>
                    <a:pt x="100367" y="3321964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0939" cy="3261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43920" y="331883"/>
            <a:ext cx="6917606" cy="222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en-US" sz="1200" spc="22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Prowadzenie drogi dla rowerów w rejonie zatok autobusowych w miejscowości Bielsk Podlaski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261651" y="373097"/>
            <a:ext cx="2168349" cy="366314"/>
            <a:chOff x="0" y="0"/>
            <a:chExt cx="8636000" cy="14589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3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01678" y="373097"/>
            <a:ext cx="846250" cy="318622"/>
            <a:chOff x="0" y="0"/>
            <a:chExt cx="12986350" cy="4889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4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35822"/>
            <a:ext cx="11430000" cy="5503383"/>
          </a:xfrm>
          <a:custGeom>
            <a:avLst/>
            <a:gdLst/>
            <a:ahLst/>
            <a:cxnLst/>
            <a:rect l="l" t="t" r="r" b="b"/>
            <a:pathLst>
              <a:path w="11430000" h="5503383">
                <a:moveTo>
                  <a:pt x="0" y="0"/>
                </a:moveTo>
                <a:lnTo>
                  <a:pt x="11430000" y="0"/>
                </a:lnTo>
                <a:lnTo>
                  <a:pt x="11430000" y="5503383"/>
                </a:lnTo>
                <a:lnTo>
                  <a:pt x="0" y="55033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7" r="-447" b="-10274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3546682" y="-3435637"/>
            <a:ext cx="715235" cy="7808598"/>
            <a:chOff x="0" y="0"/>
            <a:chExt cx="300939" cy="32855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939" cy="3285513"/>
            </a:xfrm>
            <a:custGeom>
              <a:avLst/>
              <a:gdLst/>
              <a:ahLst/>
              <a:cxnLst/>
              <a:rect l="l" t="t" r="r" b="b"/>
              <a:pathLst>
                <a:path w="300939" h="3285513">
                  <a:moveTo>
                    <a:pt x="100367" y="3266444"/>
                  </a:moveTo>
                  <a:cubicBezTo>
                    <a:pt x="115796" y="3277958"/>
                    <a:pt x="133336" y="3285513"/>
                    <a:pt x="150551" y="3285513"/>
                  </a:cubicBezTo>
                  <a:cubicBezTo>
                    <a:pt x="167766" y="3285513"/>
                    <a:pt x="184332" y="3279037"/>
                    <a:pt x="199597" y="3267523"/>
                  </a:cubicBezTo>
                  <a:cubicBezTo>
                    <a:pt x="199923" y="3267163"/>
                    <a:pt x="200247" y="3267163"/>
                    <a:pt x="200572" y="3266804"/>
                  </a:cubicBezTo>
                  <a:cubicBezTo>
                    <a:pt x="257901" y="3220749"/>
                    <a:pt x="300127" y="3099135"/>
                    <a:pt x="300939" y="2902086"/>
                  </a:cubicBezTo>
                  <a:lnTo>
                    <a:pt x="300939" y="0"/>
                  </a:lnTo>
                  <a:lnTo>
                    <a:pt x="0" y="0"/>
                  </a:lnTo>
                  <a:lnTo>
                    <a:pt x="0" y="2899932"/>
                  </a:lnTo>
                  <a:cubicBezTo>
                    <a:pt x="812" y="3099853"/>
                    <a:pt x="42388" y="3221469"/>
                    <a:pt x="100367" y="3266444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0939" cy="32061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43920" y="333408"/>
            <a:ext cx="6917606" cy="222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en-US" sz="1200" spc="22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Prowadzenie drogi dla rowerów w rejonie zatok autobusowych w miejscowości Bielsk Podlaski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261651" y="373097"/>
            <a:ext cx="2168349" cy="366314"/>
            <a:chOff x="0" y="0"/>
            <a:chExt cx="8636000" cy="14589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3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01678" y="373097"/>
            <a:ext cx="846250" cy="318622"/>
            <a:chOff x="0" y="0"/>
            <a:chExt cx="12986350" cy="4889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4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35822"/>
            <a:ext cx="11430000" cy="5503383"/>
          </a:xfrm>
          <a:custGeom>
            <a:avLst/>
            <a:gdLst/>
            <a:ahLst/>
            <a:cxnLst/>
            <a:rect l="l" t="t" r="r" b="b"/>
            <a:pathLst>
              <a:path w="11430000" h="5503383">
                <a:moveTo>
                  <a:pt x="0" y="0"/>
                </a:moveTo>
                <a:lnTo>
                  <a:pt x="11430000" y="0"/>
                </a:lnTo>
                <a:lnTo>
                  <a:pt x="11430000" y="5503383"/>
                </a:lnTo>
                <a:lnTo>
                  <a:pt x="0" y="55033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8" r="-1942" b="-2393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3160249" y="-3050730"/>
            <a:ext cx="715235" cy="7035733"/>
            <a:chOff x="0" y="0"/>
            <a:chExt cx="300939" cy="29603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939" cy="2960326"/>
            </a:xfrm>
            <a:custGeom>
              <a:avLst/>
              <a:gdLst/>
              <a:ahLst/>
              <a:cxnLst/>
              <a:rect l="l" t="t" r="r" b="b"/>
              <a:pathLst>
                <a:path w="300939" h="2960326">
                  <a:moveTo>
                    <a:pt x="100367" y="2941257"/>
                  </a:moveTo>
                  <a:cubicBezTo>
                    <a:pt x="115796" y="2952771"/>
                    <a:pt x="133336" y="2960326"/>
                    <a:pt x="150551" y="2960326"/>
                  </a:cubicBezTo>
                  <a:cubicBezTo>
                    <a:pt x="167766" y="2960326"/>
                    <a:pt x="184332" y="2953849"/>
                    <a:pt x="199597" y="2942335"/>
                  </a:cubicBezTo>
                  <a:cubicBezTo>
                    <a:pt x="199923" y="2941976"/>
                    <a:pt x="200247" y="2941976"/>
                    <a:pt x="200572" y="2941616"/>
                  </a:cubicBezTo>
                  <a:cubicBezTo>
                    <a:pt x="257901" y="2895561"/>
                    <a:pt x="300127" y="2773947"/>
                    <a:pt x="300939" y="2584122"/>
                  </a:cubicBezTo>
                  <a:lnTo>
                    <a:pt x="300939" y="0"/>
                  </a:lnTo>
                  <a:lnTo>
                    <a:pt x="0" y="0"/>
                  </a:lnTo>
                  <a:lnTo>
                    <a:pt x="0" y="2582204"/>
                  </a:lnTo>
                  <a:cubicBezTo>
                    <a:pt x="812" y="2774666"/>
                    <a:pt x="42388" y="2896281"/>
                    <a:pt x="100367" y="2941257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0939" cy="28809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43920" y="243243"/>
            <a:ext cx="5924508" cy="460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en-US" sz="1200" spc="22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Pętla autobusowa. Od pętli autobusowej jest projektowana droga dla pieszych i rowerów. Do tej pory istniejący chodnik był przekształcony an DDPiR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261651" y="373097"/>
            <a:ext cx="2168349" cy="366314"/>
            <a:chOff x="0" y="0"/>
            <a:chExt cx="8636000" cy="14589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3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01678" y="373097"/>
            <a:ext cx="846250" cy="318622"/>
            <a:chOff x="0" y="0"/>
            <a:chExt cx="12986350" cy="4889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4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35822"/>
            <a:ext cx="11430000" cy="5503383"/>
          </a:xfrm>
          <a:custGeom>
            <a:avLst/>
            <a:gdLst/>
            <a:ahLst/>
            <a:cxnLst/>
            <a:rect l="l" t="t" r="r" b="b"/>
            <a:pathLst>
              <a:path w="11430000" h="5503383">
                <a:moveTo>
                  <a:pt x="0" y="0"/>
                </a:moveTo>
                <a:lnTo>
                  <a:pt x="11430000" y="0"/>
                </a:lnTo>
                <a:lnTo>
                  <a:pt x="11430000" y="5503383"/>
                </a:lnTo>
                <a:lnTo>
                  <a:pt x="0" y="55033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0" r="-130" b="-4636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3320477" y="-3210958"/>
            <a:ext cx="715235" cy="7356189"/>
            <a:chOff x="0" y="0"/>
            <a:chExt cx="300939" cy="30951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939" cy="3095160"/>
            </a:xfrm>
            <a:custGeom>
              <a:avLst/>
              <a:gdLst/>
              <a:ahLst/>
              <a:cxnLst/>
              <a:rect l="l" t="t" r="r" b="b"/>
              <a:pathLst>
                <a:path w="300939" h="3095160">
                  <a:moveTo>
                    <a:pt x="100367" y="3076091"/>
                  </a:moveTo>
                  <a:cubicBezTo>
                    <a:pt x="115796" y="3087605"/>
                    <a:pt x="133336" y="3095160"/>
                    <a:pt x="150551" y="3095160"/>
                  </a:cubicBezTo>
                  <a:cubicBezTo>
                    <a:pt x="167766" y="3095160"/>
                    <a:pt x="184332" y="3088683"/>
                    <a:pt x="199597" y="3077169"/>
                  </a:cubicBezTo>
                  <a:cubicBezTo>
                    <a:pt x="199923" y="3076810"/>
                    <a:pt x="200247" y="3076810"/>
                    <a:pt x="200572" y="3076450"/>
                  </a:cubicBezTo>
                  <a:cubicBezTo>
                    <a:pt x="257901" y="3030395"/>
                    <a:pt x="300127" y="2908781"/>
                    <a:pt x="300939" y="2715960"/>
                  </a:cubicBezTo>
                  <a:lnTo>
                    <a:pt x="300939" y="0"/>
                  </a:lnTo>
                  <a:lnTo>
                    <a:pt x="0" y="0"/>
                  </a:lnTo>
                  <a:lnTo>
                    <a:pt x="0" y="2713945"/>
                  </a:lnTo>
                  <a:cubicBezTo>
                    <a:pt x="812" y="2909500"/>
                    <a:pt x="42388" y="3031115"/>
                    <a:pt x="100367" y="3076091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0939" cy="30157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43920" y="332694"/>
            <a:ext cx="6371498" cy="22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en-US" sz="1200" spc="22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Przykład rozwiązania przejścia drogi dla pieszych i rowerów nad rowem melioracyjnym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261651" y="373097"/>
            <a:ext cx="2168349" cy="366314"/>
            <a:chOff x="0" y="0"/>
            <a:chExt cx="8636000" cy="14589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3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01678" y="373097"/>
            <a:ext cx="846250" cy="318622"/>
            <a:chOff x="0" y="0"/>
            <a:chExt cx="12986350" cy="4889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4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0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35822"/>
            <a:ext cx="11430000" cy="5503383"/>
          </a:xfrm>
          <a:custGeom>
            <a:avLst/>
            <a:gdLst/>
            <a:ahLst/>
            <a:cxnLst/>
            <a:rect l="l" t="t" r="r" b="b"/>
            <a:pathLst>
              <a:path w="11430000" h="5503383">
                <a:moveTo>
                  <a:pt x="0" y="0"/>
                </a:moveTo>
                <a:lnTo>
                  <a:pt x="11430000" y="0"/>
                </a:lnTo>
                <a:lnTo>
                  <a:pt x="11430000" y="5503383"/>
                </a:lnTo>
                <a:lnTo>
                  <a:pt x="0" y="55033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25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2641864" y="-2532345"/>
            <a:ext cx="715235" cy="5998962"/>
            <a:chOff x="0" y="0"/>
            <a:chExt cx="300939" cy="25240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939" cy="2524099"/>
            </a:xfrm>
            <a:custGeom>
              <a:avLst/>
              <a:gdLst/>
              <a:ahLst/>
              <a:cxnLst/>
              <a:rect l="l" t="t" r="r" b="b"/>
              <a:pathLst>
                <a:path w="300939" h="2524099">
                  <a:moveTo>
                    <a:pt x="100367" y="2505030"/>
                  </a:moveTo>
                  <a:cubicBezTo>
                    <a:pt x="115796" y="2516543"/>
                    <a:pt x="133336" y="2524099"/>
                    <a:pt x="150551" y="2524099"/>
                  </a:cubicBezTo>
                  <a:cubicBezTo>
                    <a:pt x="167766" y="2524099"/>
                    <a:pt x="184332" y="2517622"/>
                    <a:pt x="199597" y="2506108"/>
                  </a:cubicBezTo>
                  <a:cubicBezTo>
                    <a:pt x="199923" y="2505749"/>
                    <a:pt x="200247" y="2505749"/>
                    <a:pt x="200572" y="2505389"/>
                  </a:cubicBezTo>
                  <a:cubicBezTo>
                    <a:pt x="257901" y="2459334"/>
                    <a:pt x="300127" y="2337720"/>
                    <a:pt x="300939" y="2157584"/>
                  </a:cubicBezTo>
                  <a:lnTo>
                    <a:pt x="300939" y="0"/>
                  </a:lnTo>
                  <a:lnTo>
                    <a:pt x="0" y="0"/>
                  </a:lnTo>
                  <a:lnTo>
                    <a:pt x="0" y="2155983"/>
                  </a:lnTo>
                  <a:cubicBezTo>
                    <a:pt x="812" y="2338439"/>
                    <a:pt x="42388" y="2460054"/>
                    <a:pt x="100367" y="2505030"/>
                  </a:cubicBezTo>
                  <a:close/>
                </a:path>
              </a:pathLst>
            </a:custGeom>
            <a:solidFill>
              <a:srgbClr val="C2E9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00939" cy="2444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22033" y="332694"/>
            <a:ext cx="5292967" cy="22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"/>
              </a:lnSpc>
              <a:spcBef>
                <a:spcPct val="0"/>
              </a:spcBef>
            </a:pPr>
            <a:r>
              <a:rPr lang="en-US" sz="1200" spc="22">
                <a:solidFill>
                  <a:srgbClr val="323C68"/>
                </a:solidFill>
                <a:latin typeface="Open Sans"/>
                <a:ea typeface="Open Sans"/>
                <a:cs typeface="Open Sans"/>
                <a:sym typeface="Open Sans"/>
              </a:rPr>
              <a:t>Podłączenie drogi dla pieszych i rowerów do miejscowości Hołody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261651" y="373097"/>
            <a:ext cx="2168349" cy="366314"/>
            <a:chOff x="0" y="0"/>
            <a:chExt cx="8636000" cy="145893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35873" cy="1458937"/>
            </a:xfrm>
            <a:custGeom>
              <a:avLst/>
              <a:gdLst/>
              <a:ahLst/>
              <a:cxnLst/>
              <a:rect l="l" t="t" r="r" b="b"/>
              <a:pathLst>
                <a:path w="8635873" h="1458937">
                  <a:moveTo>
                    <a:pt x="177165" y="0"/>
                  </a:moveTo>
                  <a:cubicBezTo>
                    <a:pt x="153670" y="0"/>
                    <a:pt x="131064" y="1326"/>
                    <a:pt x="109347" y="4017"/>
                  </a:cubicBezTo>
                  <a:cubicBezTo>
                    <a:pt x="87630" y="6707"/>
                    <a:pt x="68580" y="10535"/>
                    <a:pt x="51943" y="15499"/>
                  </a:cubicBezTo>
                  <a:cubicBezTo>
                    <a:pt x="35306" y="20463"/>
                    <a:pt x="22479" y="26147"/>
                    <a:pt x="13462" y="32627"/>
                  </a:cubicBezTo>
                  <a:cubicBezTo>
                    <a:pt x="4445" y="39107"/>
                    <a:pt x="0" y="45852"/>
                    <a:pt x="0" y="52863"/>
                  </a:cubicBezTo>
                  <a:lnTo>
                    <a:pt x="0" y="1406074"/>
                  </a:lnTo>
                  <a:cubicBezTo>
                    <a:pt x="0" y="1413084"/>
                    <a:pt x="4445" y="1419830"/>
                    <a:pt x="13462" y="1426310"/>
                  </a:cubicBezTo>
                  <a:cubicBezTo>
                    <a:pt x="22479" y="1432789"/>
                    <a:pt x="35306" y="1438512"/>
                    <a:pt x="51816" y="1443476"/>
                  </a:cubicBezTo>
                  <a:cubicBezTo>
                    <a:pt x="68326" y="1448440"/>
                    <a:pt x="87630" y="1452267"/>
                    <a:pt x="109347" y="1454920"/>
                  </a:cubicBezTo>
                  <a:cubicBezTo>
                    <a:pt x="130810" y="1457572"/>
                    <a:pt x="153162" y="1458899"/>
                    <a:pt x="176403" y="1458937"/>
                  </a:cubicBezTo>
                  <a:lnTo>
                    <a:pt x="8459597" y="1458937"/>
                  </a:lnTo>
                  <a:cubicBezTo>
                    <a:pt x="8482838" y="1458899"/>
                    <a:pt x="8505063" y="1457572"/>
                    <a:pt x="8526526" y="1454920"/>
                  </a:cubicBezTo>
                  <a:cubicBezTo>
                    <a:pt x="8548243" y="1452229"/>
                    <a:pt x="8567420" y="1448402"/>
                    <a:pt x="8584057" y="1443476"/>
                  </a:cubicBezTo>
                  <a:cubicBezTo>
                    <a:pt x="8600694" y="1438549"/>
                    <a:pt x="8613521" y="1432789"/>
                    <a:pt x="8622411" y="1426310"/>
                  </a:cubicBezTo>
                  <a:cubicBezTo>
                    <a:pt x="8631301" y="1419830"/>
                    <a:pt x="8635873" y="1413084"/>
                    <a:pt x="8635873" y="1406074"/>
                  </a:cubicBezTo>
                  <a:lnTo>
                    <a:pt x="8635873" y="52863"/>
                  </a:lnTo>
                  <a:cubicBezTo>
                    <a:pt x="8635873" y="45852"/>
                    <a:pt x="8631428" y="39107"/>
                    <a:pt x="8622411" y="32627"/>
                  </a:cubicBezTo>
                  <a:cubicBezTo>
                    <a:pt x="8613394" y="26147"/>
                    <a:pt x="8600567" y="20425"/>
                    <a:pt x="8584057" y="15461"/>
                  </a:cubicBezTo>
                  <a:cubicBezTo>
                    <a:pt x="8567547" y="10497"/>
                    <a:pt x="8548243" y="6669"/>
                    <a:pt x="8526526" y="4017"/>
                  </a:cubicBezTo>
                  <a:cubicBezTo>
                    <a:pt x="8504809" y="1364"/>
                    <a:pt x="8482330" y="0"/>
                    <a:pt x="8458835" y="0"/>
                  </a:cubicBezTo>
                  <a:close/>
                </a:path>
              </a:pathLst>
            </a:custGeom>
            <a:blipFill>
              <a:blip r:embed="rId3"/>
              <a:stretch>
                <a:fillRect t="-147186" b="-147186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501678" y="373097"/>
            <a:ext cx="846250" cy="318622"/>
            <a:chOff x="0" y="0"/>
            <a:chExt cx="12986350" cy="4889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86159" cy="4889500"/>
            </a:xfrm>
            <a:custGeom>
              <a:avLst/>
              <a:gdLst/>
              <a:ahLst/>
              <a:cxnLst/>
              <a:rect l="l" t="t" r="r" b="b"/>
              <a:pathLst>
                <a:path w="12986159" h="4889500">
                  <a:moveTo>
                    <a:pt x="266411" y="0"/>
                  </a:moveTo>
                  <a:cubicBezTo>
                    <a:pt x="231081" y="0"/>
                    <a:pt x="197087" y="4445"/>
                    <a:pt x="164430" y="13462"/>
                  </a:cubicBezTo>
                  <a:cubicBezTo>
                    <a:pt x="131773" y="22479"/>
                    <a:pt x="103127" y="35306"/>
                    <a:pt x="78109" y="51943"/>
                  </a:cubicBezTo>
                  <a:cubicBezTo>
                    <a:pt x="53091" y="68580"/>
                    <a:pt x="33803" y="87630"/>
                    <a:pt x="20243" y="109347"/>
                  </a:cubicBezTo>
                  <a:cubicBezTo>
                    <a:pt x="6684" y="131064"/>
                    <a:pt x="0" y="153670"/>
                    <a:pt x="0" y="177165"/>
                  </a:cubicBezTo>
                  <a:lnTo>
                    <a:pt x="0" y="4712335"/>
                  </a:lnTo>
                  <a:cubicBezTo>
                    <a:pt x="0" y="4735830"/>
                    <a:pt x="6684" y="4758436"/>
                    <a:pt x="20243" y="4780153"/>
                  </a:cubicBezTo>
                  <a:cubicBezTo>
                    <a:pt x="33803" y="4801870"/>
                    <a:pt x="53091" y="4821047"/>
                    <a:pt x="77918" y="4837684"/>
                  </a:cubicBezTo>
                  <a:cubicBezTo>
                    <a:pt x="102745" y="4854321"/>
                    <a:pt x="131773" y="4867148"/>
                    <a:pt x="164430" y="4876038"/>
                  </a:cubicBezTo>
                  <a:cubicBezTo>
                    <a:pt x="196705" y="4884928"/>
                    <a:pt x="230317" y="4889373"/>
                    <a:pt x="265265" y="4889500"/>
                  </a:cubicBezTo>
                  <a:lnTo>
                    <a:pt x="12721084" y="4889500"/>
                  </a:lnTo>
                  <a:cubicBezTo>
                    <a:pt x="12756033" y="4889373"/>
                    <a:pt x="12789454" y="4884928"/>
                    <a:pt x="12821729" y="4876038"/>
                  </a:cubicBezTo>
                  <a:cubicBezTo>
                    <a:pt x="12854385" y="4867021"/>
                    <a:pt x="12883222" y="4854194"/>
                    <a:pt x="12908240" y="4837684"/>
                  </a:cubicBezTo>
                  <a:cubicBezTo>
                    <a:pt x="12933258" y="4821174"/>
                    <a:pt x="12952547" y="4801870"/>
                    <a:pt x="12965916" y="4780153"/>
                  </a:cubicBezTo>
                  <a:cubicBezTo>
                    <a:pt x="12979284" y="4758436"/>
                    <a:pt x="12986159" y="4735830"/>
                    <a:pt x="12986159" y="4712335"/>
                  </a:cubicBezTo>
                  <a:lnTo>
                    <a:pt x="12986159" y="177165"/>
                  </a:lnTo>
                  <a:cubicBezTo>
                    <a:pt x="12986159" y="153670"/>
                    <a:pt x="12979475" y="131064"/>
                    <a:pt x="12965916" y="109347"/>
                  </a:cubicBezTo>
                  <a:cubicBezTo>
                    <a:pt x="12952356" y="87630"/>
                    <a:pt x="12933067" y="68453"/>
                    <a:pt x="12908240" y="51816"/>
                  </a:cubicBezTo>
                  <a:cubicBezTo>
                    <a:pt x="12883414" y="35179"/>
                    <a:pt x="12854385" y="22352"/>
                    <a:pt x="12821729" y="13462"/>
                  </a:cubicBezTo>
                  <a:cubicBezTo>
                    <a:pt x="12789071" y="4572"/>
                    <a:pt x="12755269" y="0"/>
                    <a:pt x="12719938" y="0"/>
                  </a:cubicBezTo>
                  <a:close/>
                </a:path>
              </a:pathLst>
            </a:custGeom>
            <a:blipFill>
              <a:blip r:embed="rId4"/>
              <a:stretch>
                <a:fillRect l="-810" r="-810"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1022</Words>
  <Application>Microsoft Office PowerPoint</Application>
  <PresentationFormat>Niestandardowy</PresentationFormat>
  <Paragraphs>100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9" baseType="lpstr">
      <vt:lpstr>Arial</vt:lpstr>
      <vt:lpstr>Open Sans</vt:lpstr>
      <vt:lpstr>Calibri</vt:lpstr>
      <vt:lpstr>Open Sans Bold</vt:lpstr>
      <vt:lpstr>League Spartan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Kopia – Konsultacje-spoleczne.pdf</dc:title>
  <dc:creator>Renata Kozłowska</dc:creator>
  <cp:lastModifiedBy>Joanna Wąsowska-Palimąka</cp:lastModifiedBy>
  <cp:revision>9</cp:revision>
  <dcterms:created xsi:type="dcterms:W3CDTF">2006-08-16T00:00:00Z</dcterms:created>
  <dcterms:modified xsi:type="dcterms:W3CDTF">2026-06-12T11:37:33Z</dcterms:modified>
  <dc:identifier>DAHLCsnv2Hg</dc:identifier>
</cp:coreProperties>
</file>